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50" r:id="rId1"/>
  </p:sldMasterIdLst>
  <p:notesMasterIdLst>
    <p:notesMasterId r:id="rId114"/>
  </p:notesMasterIdLst>
  <p:handoutMasterIdLst>
    <p:handoutMasterId r:id="rId115"/>
  </p:handoutMasterIdLst>
  <p:sldIdLst>
    <p:sldId id="343" r:id="rId2"/>
    <p:sldId id="344" r:id="rId3"/>
    <p:sldId id="345" r:id="rId4"/>
    <p:sldId id="346" r:id="rId5"/>
    <p:sldId id="347" r:id="rId6"/>
    <p:sldId id="348" r:id="rId7"/>
    <p:sldId id="349" r:id="rId8"/>
    <p:sldId id="350" r:id="rId9"/>
    <p:sldId id="448" r:id="rId10"/>
    <p:sldId id="451" r:id="rId11"/>
    <p:sldId id="351" r:id="rId12"/>
    <p:sldId id="352" r:id="rId13"/>
    <p:sldId id="409" r:id="rId14"/>
    <p:sldId id="449" r:id="rId15"/>
    <p:sldId id="353" r:id="rId16"/>
    <p:sldId id="446" r:id="rId17"/>
    <p:sldId id="450" r:id="rId18"/>
    <p:sldId id="447" r:id="rId19"/>
    <p:sldId id="445" r:id="rId20"/>
    <p:sldId id="474" r:id="rId21"/>
    <p:sldId id="475" r:id="rId22"/>
    <p:sldId id="476" r:id="rId23"/>
    <p:sldId id="477" r:id="rId24"/>
    <p:sldId id="482" r:id="rId25"/>
    <p:sldId id="478" r:id="rId26"/>
    <p:sldId id="479" r:id="rId27"/>
    <p:sldId id="480" r:id="rId28"/>
    <p:sldId id="481" r:id="rId29"/>
    <p:sldId id="483" r:id="rId30"/>
    <p:sldId id="484" r:id="rId31"/>
    <p:sldId id="357" r:id="rId32"/>
    <p:sldId id="358" r:id="rId33"/>
    <p:sldId id="485" r:id="rId34"/>
    <p:sldId id="359" r:id="rId35"/>
    <p:sldId id="464" r:id="rId36"/>
    <p:sldId id="463" r:id="rId37"/>
    <p:sldId id="360" r:id="rId38"/>
    <p:sldId id="408" r:id="rId39"/>
    <p:sldId id="428" r:id="rId40"/>
    <p:sldId id="430" r:id="rId41"/>
    <p:sldId id="442" r:id="rId42"/>
    <p:sldId id="443" r:id="rId43"/>
    <p:sldId id="444" r:id="rId44"/>
    <p:sldId id="363" r:id="rId45"/>
    <p:sldId id="364" r:id="rId46"/>
    <p:sldId id="366" r:id="rId47"/>
    <p:sldId id="365" r:id="rId48"/>
    <p:sldId id="367" r:id="rId49"/>
    <p:sldId id="457" r:id="rId50"/>
    <p:sldId id="458" r:id="rId51"/>
    <p:sldId id="459" r:id="rId52"/>
    <p:sldId id="460" r:id="rId53"/>
    <p:sldId id="469" r:id="rId54"/>
    <p:sldId id="461" r:id="rId55"/>
    <p:sldId id="454" r:id="rId56"/>
    <p:sldId id="452" r:id="rId57"/>
    <p:sldId id="453" r:id="rId58"/>
    <p:sldId id="488" r:id="rId59"/>
    <p:sldId id="455" r:id="rId60"/>
    <p:sldId id="456" r:id="rId61"/>
    <p:sldId id="368" r:id="rId62"/>
    <p:sldId id="412" r:id="rId63"/>
    <p:sldId id="413" r:id="rId64"/>
    <p:sldId id="414" r:id="rId65"/>
    <p:sldId id="415" r:id="rId66"/>
    <p:sldId id="416" r:id="rId67"/>
    <p:sldId id="417" r:id="rId68"/>
    <p:sldId id="418" r:id="rId69"/>
    <p:sldId id="419" r:id="rId70"/>
    <p:sldId id="420" r:id="rId71"/>
    <p:sldId id="421" r:id="rId72"/>
    <p:sldId id="387" r:id="rId73"/>
    <p:sldId id="388" r:id="rId74"/>
    <p:sldId id="389" r:id="rId75"/>
    <p:sldId id="422" r:id="rId76"/>
    <p:sldId id="390" r:id="rId77"/>
    <p:sldId id="369" r:id="rId78"/>
    <p:sldId id="467" r:id="rId79"/>
    <p:sldId id="381" r:id="rId80"/>
    <p:sldId id="468" r:id="rId81"/>
    <p:sldId id="382" r:id="rId82"/>
    <p:sldId id="383" r:id="rId83"/>
    <p:sldId id="433" r:id="rId84"/>
    <p:sldId id="432" r:id="rId85"/>
    <p:sldId id="384" r:id="rId86"/>
    <p:sldId id="423" r:id="rId87"/>
    <p:sldId id="426" r:id="rId88"/>
    <p:sldId id="466" r:id="rId89"/>
    <p:sldId id="395" r:id="rId90"/>
    <p:sldId id="396" r:id="rId91"/>
    <p:sldId id="401" r:id="rId92"/>
    <p:sldId id="441" r:id="rId93"/>
    <p:sldId id="440" r:id="rId94"/>
    <p:sldId id="465" r:id="rId95"/>
    <p:sldId id="398" r:id="rId96"/>
    <p:sldId id="399" r:id="rId97"/>
    <p:sldId id="402" r:id="rId98"/>
    <p:sldId id="487" r:id="rId99"/>
    <p:sldId id="425" r:id="rId100"/>
    <p:sldId id="439" r:id="rId101"/>
    <p:sldId id="434" r:id="rId102"/>
    <p:sldId id="435" r:id="rId103"/>
    <p:sldId id="436" r:id="rId104"/>
    <p:sldId id="437" r:id="rId105"/>
    <p:sldId id="438" r:id="rId106"/>
    <p:sldId id="404" r:id="rId107"/>
    <p:sldId id="407" r:id="rId108"/>
    <p:sldId id="406" r:id="rId109"/>
    <p:sldId id="470" r:id="rId110"/>
    <p:sldId id="471" r:id="rId111"/>
    <p:sldId id="472" r:id="rId112"/>
    <p:sldId id="473" r:id="rId113"/>
  </p:sldIdLst>
  <p:sldSz cx="12192000" cy="6858000"/>
  <p:notesSz cx="6858000" cy="9144000"/>
  <p:embeddedFontLst>
    <p:embeddedFont>
      <p:font typeface="Tahoma" panose="020B0604030504040204" pitchFamily="34" charset="0"/>
      <p:regular r:id="rId116"/>
      <p:bold r:id="rId117"/>
    </p:embeddedFont>
    <p:embeddedFont>
      <p:font typeface="Mathematica3" panose="020B0604020202020204"/>
      <p:regular r:id="rId118"/>
      <p:bold r:id="rId119"/>
    </p:embeddedFont>
    <p:embeddedFont>
      <p:font typeface="Mathematica1" panose="020B0604020202020204"/>
      <p:regular r:id="rId120"/>
      <p:bold r:id="rId121"/>
    </p:embeddedFont>
    <p:embeddedFont>
      <p:font typeface="宋体" panose="02010600030101010101" pitchFamily="2" charset="-122"/>
      <p:regular r:id="rId122"/>
    </p:embeddedFont>
    <p:embeddedFont>
      <p:font typeface="MS PGothic" panose="020B0600070205080204" pitchFamily="34" charset="-128"/>
      <p:regular r:id="rId123"/>
    </p:embeddedFont>
    <p:embeddedFont>
      <p:font typeface="新細明體" panose="020B0604020202020204" charset="-120"/>
      <p:regular r:id="rId124"/>
    </p:embeddedFont>
    <p:embeddedFont>
      <p:font typeface="Arial Unicode MS" panose="020B0604020202020204" charset="-128"/>
      <p:regular r:id="rId125"/>
    </p:embeddedFont>
  </p:embeddedFontLst>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29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94" autoAdjust="0"/>
    <p:restoredTop sz="94559" autoAdjust="0"/>
  </p:normalViewPr>
  <p:slideViewPr>
    <p:cSldViewPr snapToGrid="0">
      <p:cViewPr varScale="1">
        <p:scale>
          <a:sx n="80" d="100"/>
          <a:sy n="80" d="100"/>
        </p:scale>
        <p:origin x="77" y="72"/>
      </p:cViewPr>
      <p:guideLst>
        <p:guide orient="horz" pos="4297"/>
        <p:guide pos="384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8.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3.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9.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font" Target="fonts/font4.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5.fntdata"/><Relationship Id="rId12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 Id="rId4" Type="http://schemas.openxmlformats.org/officeDocument/2006/relationships/image" Target="../media/image1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 Id="rId5" Type="http://schemas.openxmlformats.org/officeDocument/2006/relationships/image" Target="../media/image84.wmf"/><Relationship Id="rId4" Type="http://schemas.openxmlformats.org/officeDocument/2006/relationships/image" Target="../media/image8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3.wmf"/><Relationship Id="rId7" Type="http://schemas.openxmlformats.org/officeDocument/2006/relationships/image" Target="../media/image97.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5" Type="http://schemas.openxmlformats.org/officeDocument/2006/relationships/image" Target="../media/image95.wmf"/><Relationship Id="rId4"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385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385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385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82D86385-0DF7-4507-B780-79D25ED66570}" type="slidenum">
              <a:rPr lang="en-US"/>
              <a:pPr/>
              <a:t>‹#›</a:t>
            </a:fld>
            <a:endParaRPr lang="en-US"/>
          </a:p>
        </p:txBody>
      </p:sp>
    </p:spTree>
    <p:extLst>
      <p:ext uri="{BB962C8B-B14F-4D97-AF65-F5344CB8AC3E}">
        <p14:creationId xmlns:p14="http://schemas.microsoft.com/office/powerpoint/2010/main" val="32615443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ltLang="zh-TW"/>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ltLang="zh-TW"/>
          </a:p>
        </p:txBody>
      </p:sp>
      <p:sp>
        <p:nvSpPr>
          <p:cNvPr id="2867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TW" smtClean="0"/>
              <a:t>Click to edit Master text styles</a:t>
            </a:r>
          </a:p>
          <a:p>
            <a:pPr lvl="1"/>
            <a:r>
              <a:rPr lang="en-US" altLang="zh-TW" smtClean="0"/>
              <a:t>Second level</a:t>
            </a:r>
          </a:p>
          <a:p>
            <a:pPr lvl="2"/>
            <a:r>
              <a:rPr lang="en-US" altLang="zh-TW" smtClean="0"/>
              <a:t>Third level</a:t>
            </a:r>
          </a:p>
          <a:p>
            <a:pPr lvl="3"/>
            <a:r>
              <a:rPr lang="en-US" altLang="zh-TW" smtClean="0"/>
              <a:t>Fourth level</a:t>
            </a:r>
          </a:p>
          <a:p>
            <a:pPr lvl="4"/>
            <a:r>
              <a:rPr lang="en-US" altLang="zh-TW" smtClean="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ltLang="zh-TW"/>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6477465-4483-4CD2-9E63-046882D8F33C}" type="slidenum">
              <a:rPr lang="zh-TW" altLang="en-US"/>
              <a:pPr/>
              <a:t>‹#›</a:t>
            </a:fld>
            <a:endParaRPr lang="en-US" altLang="zh-TW"/>
          </a:p>
        </p:txBody>
      </p:sp>
    </p:spTree>
    <p:extLst>
      <p:ext uri="{BB962C8B-B14F-4D97-AF65-F5344CB8AC3E}">
        <p14:creationId xmlns:p14="http://schemas.microsoft.com/office/powerpoint/2010/main" val="283387406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numericalmethods.eng.usf.edu/"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www.csie.ntnu.edu.tw/~violet/IP93/Chapter03.ppt</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a:t>
            </a:fld>
            <a:endParaRPr lang="en-US" altLang="zh-TW"/>
          </a:p>
        </p:txBody>
      </p:sp>
    </p:spTree>
    <p:extLst>
      <p:ext uri="{BB962C8B-B14F-4D97-AF65-F5344CB8AC3E}">
        <p14:creationId xmlns:p14="http://schemas.microsoft.com/office/powerpoint/2010/main" val="3628497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http://www.cs.uregina.ca/Links/class-info/425/Lab3/index.html</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19</a:t>
            </a:fld>
            <a:endParaRPr lang="en-US" altLang="zh-TW"/>
          </a:p>
        </p:txBody>
      </p:sp>
    </p:spTree>
    <p:extLst>
      <p:ext uri="{BB962C8B-B14F-4D97-AF65-F5344CB8AC3E}">
        <p14:creationId xmlns:p14="http://schemas.microsoft.com/office/powerpoint/2010/main" val="1946746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http://angeljohnsy.blogspot.com/2012/11/bit-plane-slicing.html</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20</a:t>
            </a:fld>
            <a:endParaRPr lang="en-US" altLang="zh-TW"/>
          </a:p>
        </p:txBody>
      </p:sp>
    </p:spTree>
    <p:extLst>
      <p:ext uri="{BB962C8B-B14F-4D97-AF65-F5344CB8AC3E}">
        <p14:creationId xmlns:p14="http://schemas.microsoft.com/office/powerpoint/2010/main" val="1496952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21</a:t>
            </a:fld>
            <a:endParaRPr lang="en-US" altLang="zh-TW"/>
          </a:p>
        </p:txBody>
      </p:sp>
    </p:spTree>
    <p:extLst>
      <p:ext uri="{BB962C8B-B14F-4D97-AF65-F5344CB8AC3E}">
        <p14:creationId xmlns:p14="http://schemas.microsoft.com/office/powerpoint/2010/main" val="139838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22</a:t>
            </a:fld>
            <a:endParaRPr lang="en-US" altLang="zh-TW"/>
          </a:p>
        </p:txBody>
      </p:sp>
    </p:spTree>
    <p:extLst>
      <p:ext uri="{BB962C8B-B14F-4D97-AF65-F5344CB8AC3E}">
        <p14:creationId xmlns:p14="http://schemas.microsoft.com/office/powerpoint/2010/main" val="3121577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23</a:t>
            </a:fld>
            <a:endParaRPr lang="en-US" altLang="zh-TW"/>
          </a:p>
        </p:txBody>
      </p:sp>
    </p:spTree>
    <p:extLst>
      <p:ext uri="{BB962C8B-B14F-4D97-AF65-F5344CB8AC3E}">
        <p14:creationId xmlns:p14="http://schemas.microsoft.com/office/powerpoint/2010/main" val="4151415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24</a:t>
            </a:fld>
            <a:endParaRPr lang="en-US" altLang="zh-TW"/>
          </a:p>
        </p:txBody>
      </p:sp>
    </p:spTree>
    <p:extLst>
      <p:ext uri="{BB962C8B-B14F-4D97-AF65-F5344CB8AC3E}">
        <p14:creationId xmlns:p14="http://schemas.microsoft.com/office/powerpoint/2010/main" val="3849782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25</a:t>
            </a:fld>
            <a:endParaRPr lang="en-US" altLang="zh-TW"/>
          </a:p>
        </p:txBody>
      </p:sp>
    </p:spTree>
    <p:extLst>
      <p:ext uri="{BB962C8B-B14F-4D97-AF65-F5344CB8AC3E}">
        <p14:creationId xmlns:p14="http://schemas.microsoft.com/office/powerpoint/2010/main" val="3949859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26</a:t>
            </a:fld>
            <a:endParaRPr lang="en-US" altLang="zh-TW"/>
          </a:p>
        </p:txBody>
      </p:sp>
    </p:spTree>
    <p:extLst>
      <p:ext uri="{BB962C8B-B14F-4D97-AF65-F5344CB8AC3E}">
        <p14:creationId xmlns:p14="http://schemas.microsoft.com/office/powerpoint/2010/main" val="1541338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27</a:t>
            </a:fld>
            <a:endParaRPr lang="en-US" altLang="zh-TW"/>
          </a:p>
        </p:txBody>
      </p:sp>
    </p:spTree>
    <p:extLst>
      <p:ext uri="{BB962C8B-B14F-4D97-AF65-F5344CB8AC3E}">
        <p14:creationId xmlns:p14="http://schemas.microsoft.com/office/powerpoint/2010/main" val="29391963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28</a:t>
            </a:fld>
            <a:endParaRPr lang="en-US" altLang="zh-TW"/>
          </a:p>
        </p:txBody>
      </p:sp>
    </p:spTree>
    <p:extLst>
      <p:ext uri="{BB962C8B-B14F-4D97-AF65-F5344CB8AC3E}">
        <p14:creationId xmlns:p14="http://schemas.microsoft.com/office/powerpoint/2010/main" val="4185006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BBF082-407C-4A5C-B5C6-311B27D1ECAA}" type="slidenum">
              <a:rPr lang="zh-TW" altLang="en-US"/>
              <a:pPr/>
              <a:t>2</a:t>
            </a:fld>
            <a:endParaRPr lang="en-US" altLang="zh-TW"/>
          </a:p>
        </p:txBody>
      </p:sp>
      <p:sp>
        <p:nvSpPr>
          <p:cNvPr id="182274" name="Rectangle 2"/>
          <p:cNvSpPr>
            <a:spLocks noGrp="1" noRot="1" noChangeAspect="1" noChangeArrowheads="1" noTextEdit="1"/>
          </p:cNvSpPr>
          <p:nvPr>
            <p:ph type="sldImg"/>
          </p:nvPr>
        </p:nvSpPr>
        <p:spPr>
          <a:xfrm>
            <a:off x="381000" y="685800"/>
            <a:ext cx="6096000" cy="3429000"/>
          </a:xfrm>
          <a:ln/>
        </p:spPr>
      </p:sp>
      <p:sp>
        <p:nvSpPr>
          <p:cNvPr id="182275"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2047288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Times New Roman" pitchFamily="18" charset="0"/>
                <a:ea typeface="+mn-ea"/>
                <a:cs typeface="+mn-cs"/>
              </a:rPr>
              <a:t>‘</a:t>
            </a:r>
            <a:r>
              <a:rPr lang="en-US" sz="1200" b="0" i="0" kern="1200" dirty="0" err="1" smtClean="0">
                <a:solidFill>
                  <a:schemeClr val="tx1"/>
                </a:solidFill>
                <a:effectLst/>
                <a:latin typeface="Times New Roman" pitchFamily="18" charset="0"/>
                <a:ea typeface="+mn-ea"/>
                <a:cs typeface="+mn-cs"/>
              </a:rPr>
              <a:t>bitset</a:t>
            </a:r>
            <a:r>
              <a:rPr lang="en-US" sz="1200" b="0" i="0" kern="1200" dirty="0" smtClean="0">
                <a:solidFill>
                  <a:schemeClr val="tx1"/>
                </a:solidFill>
                <a:effectLst/>
                <a:latin typeface="Times New Roman" pitchFamily="18" charset="0"/>
                <a:ea typeface="+mn-ea"/>
                <a:cs typeface="+mn-cs"/>
              </a:rPr>
              <a:t>’ is used to set  a bit at a specified position. Use ‘</a:t>
            </a:r>
            <a:r>
              <a:rPr lang="en-US" sz="1200" b="0" i="0" kern="1200" dirty="0" err="1" smtClean="0">
                <a:solidFill>
                  <a:schemeClr val="tx1"/>
                </a:solidFill>
                <a:effectLst/>
                <a:latin typeface="Times New Roman" pitchFamily="18" charset="0"/>
                <a:ea typeface="+mn-ea"/>
                <a:cs typeface="+mn-cs"/>
              </a:rPr>
              <a:t>bitget</a:t>
            </a:r>
            <a:r>
              <a:rPr lang="en-US" sz="1200" b="0" i="0" kern="1200" dirty="0" smtClean="0">
                <a:solidFill>
                  <a:schemeClr val="tx1"/>
                </a:solidFill>
                <a:effectLst/>
                <a:latin typeface="Times New Roman" pitchFamily="18" charset="0"/>
                <a:ea typeface="+mn-ea"/>
                <a:cs typeface="+mn-cs"/>
              </a:rPr>
              <a:t>’ to get the bit at the positions 7 and 8 from all the pixels in matrix A and use ‘</a:t>
            </a:r>
            <a:r>
              <a:rPr lang="en-US" sz="1200" b="0" i="0" kern="1200" dirty="0" err="1" smtClean="0">
                <a:solidFill>
                  <a:schemeClr val="tx1"/>
                </a:solidFill>
                <a:effectLst/>
                <a:latin typeface="Times New Roman" pitchFamily="18" charset="0"/>
                <a:ea typeface="+mn-ea"/>
                <a:cs typeface="+mn-cs"/>
              </a:rPr>
              <a:t>bitset</a:t>
            </a:r>
            <a:r>
              <a:rPr lang="en-US" sz="1200" b="0" i="0" kern="1200" dirty="0" smtClean="0">
                <a:solidFill>
                  <a:schemeClr val="tx1"/>
                </a:solidFill>
                <a:effectLst/>
                <a:latin typeface="Times New Roman" pitchFamily="18" charset="0"/>
                <a:ea typeface="+mn-ea"/>
                <a:cs typeface="+mn-cs"/>
              </a:rPr>
              <a:t>’ to set these bit values at the positions 7 and 8 in the matrix B.</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29</a:t>
            </a:fld>
            <a:endParaRPr lang="en-US" altLang="zh-TW"/>
          </a:p>
        </p:txBody>
      </p:sp>
    </p:spTree>
    <p:extLst>
      <p:ext uri="{BB962C8B-B14F-4D97-AF65-F5344CB8AC3E}">
        <p14:creationId xmlns:p14="http://schemas.microsoft.com/office/powerpoint/2010/main" val="3020205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30</a:t>
            </a:fld>
            <a:endParaRPr lang="en-US" altLang="zh-TW"/>
          </a:p>
        </p:txBody>
      </p:sp>
    </p:spTree>
    <p:extLst>
      <p:ext uri="{BB962C8B-B14F-4D97-AF65-F5344CB8AC3E}">
        <p14:creationId xmlns:p14="http://schemas.microsoft.com/office/powerpoint/2010/main" val="2174201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887EC3-AD25-4461-B0D0-40DD48279F14}" type="slidenum">
              <a:rPr lang="zh-TW" altLang="en-US"/>
              <a:pPr/>
              <a:t>32</a:t>
            </a:fld>
            <a:endParaRPr lang="en-US" altLang="zh-TW"/>
          </a:p>
        </p:txBody>
      </p:sp>
      <p:sp>
        <p:nvSpPr>
          <p:cNvPr id="200706" name="Rectangle 2"/>
          <p:cNvSpPr>
            <a:spLocks noGrp="1" noRot="1" noChangeAspect="1" noChangeArrowheads="1" noTextEdit="1"/>
          </p:cNvSpPr>
          <p:nvPr>
            <p:ph type="sldImg"/>
          </p:nvPr>
        </p:nvSpPr>
        <p:spPr>
          <a:xfrm>
            <a:off x="381000" y="685800"/>
            <a:ext cx="6096000" cy="3429000"/>
          </a:xfrm>
          <a:ln/>
        </p:spPr>
      </p:sp>
      <p:sp>
        <p:nvSpPr>
          <p:cNvPr id="200707" name="Rectangle 3"/>
          <p:cNvSpPr>
            <a:spLocks noGrp="1" noChangeArrowheads="1"/>
          </p:cNvSpPr>
          <p:nvPr>
            <p:ph type="body" idx="1"/>
          </p:nvPr>
        </p:nvSpPr>
        <p:spPr/>
        <p:txBody>
          <a:bodyPr/>
          <a:lstStyle/>
          <a:p>
            <a:r>
              <a:rPr lang="en-US" dirty="0" smtClean="0"/>
              <a:t>https://en.wikipedia.org/wiki/Histogram_equalization</a:t>
            </a:r>
            <a:endParaRPr lang="en-US" dirty="0"/>
          </a:p>
        </p:txBody>
      </p:sp>
    </p:spTree>
    <p:extLst>
      <p:ext uri="{BB962C8B-B14F-4D97-AF65-F5344CB8AC3E}">
        <p14:creationId xmlns:p14="http://schemas.microsoft.com/office/powerpoint/2010/main" val="3554520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38</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58341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39</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26432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40</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210653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41</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r>
              <a:rPr lang="en-US" sz="1200" dirty="0" smtClean="0"/>
              <a:t>Step</a:t>
            </a:r>
            <a:r>
              <a:rPr lang="en-US" sz="1200" baseline="0" dirty="0" smtClean="0"/>
              <a:t> 4</a:t>
            </a:r>
            <a:r>
              <a:rPr lang="en-US" sz="1200" dirty="0" smtClean="0"/>
              <a:t> is obtained by counting the corresponding number of gray-levels</a:t>
            </a:r>
            <a:r>
              <a:rPr lang="en-US" sz="1200" baseline="0" dirty="0" smtClean="0"/>
              <a:t> from r in Step 3</a:t>
            </a:r>
            <a:endParaRPr lang="en-US" dirty="0"/>
          </a:p>
        </p:txBody>
      </p:sp>
    </p:spTree>
    <p:extLst>
      <p:ext uri="{BB962C8B-B14F-4D97-AF65-F5344CB8AC3E}">
        <p14:creationId xmlns:p14="http://schemas.microsoft.com/office/powerpoint/2010/main" val="2139071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42</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366355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48E02D-064F-4260-9D10-D92C9DD81B94}" type="slidenum">
              <a:rPr lang="zh-TW" altLang="en-US"/>
              <a:pPr/>
              <a:t>43</a:t>
            </a:fld>
            <a:endParaRPr lang="en-US" altLang="zh-TW"/>
          </a:p>
        </p:txBody>
      </p:sp>
      <p:sp>
        <p:nvSpPr>
          <p:cNvPr id="264194" name="Rectangle 2"/>
          <p:cNvSpPr>
            <a:spLocks noGrp="1" noRot="1" noChangeAspect="1" noChangeArrowheads="1" noTextEdit="1"/>
          </p:cNvSpPr>
          <p:nvPr>
            <p:ph type="sldImg"/>
          </p:nvPr>
        </p:nvSpPr>
        <p:spPr>
          <a:xfrm>
            <a:off x="381000" y="685800"/>
            <a:ext cx="6096000" cy="3429000"/>
          </a:xfrm>
          <a:ln/>
        </p:spPr>
      </p:sp>
      <p:sp>
        <p:nvSpPr>
          <p:cNvPr id="26419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09836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D416C9-D45A-445D-AD26-114136CF2F6F}" type="slidenum">
              <a:rPr lang="zh-TW" altLang="en-US"/>
              <a:pPr/>
              <a:t>46</a:t>
            </a:fld>
            <a:endParaRPr lang="en-US" altLang="zh-TW"/>
          </a:p>
        </p:txBody>
      </p:sp>
      <p:sp>
        <p:nvSpPr>
          <p:cNvPr id="211970" name="Rectangle 2"/>
          <p:cNvSpPr>
            <a:spLocks noGrp="1" noRot="1" noChangeAspect="1" noChangeArrowheads="1" noTextEdit="1"/>
          </p:cNvSpPr>
          <p:nvPr>
            <p:ph type="sldImg"/>
          </p:nvPr>
        </p:nvSpPr>
        <p:spPr>
          <a:xfrm>
            <a:off x="381000" y="685800"/>
            <a:ext cx="6096000" cy="3429000"/>
          </a:xfrm>
          <a:ln/>
        </p:spPr>
      </p:sp>
      <p:sp>
        <p:nvSpPr>
          <p:cNvPr id="211971" name="Rectangle 3"/>
          <p:cNvSpPr>
            <a:spLocks noGrp="1" noChangeArrowheads="1"/>
          </p:cNvSpPr>
          <p:nvPr>
            <p:ph type="body" idx="1"/>
          </p:nvPr>
        </p:nvSpPr>
        <p:spPr/>
        <p:txBody>
          <a:bodyPr/>
          <a:lstStyle/>
          <a:p>
            <a:r>
              <a:rPr lang="en-US" dirty="0" smtClean="0"/>
              <a:t>http://fourier.eng.hmc.edu/e161/lectures/contrast_transform/node3.html</a:t>
            </a:r>
            <a:endParaRPr lang="en-US" dirty="0"/>
          </a:p>
        </p:txBody>
      </p:sp>
    </p:spTree>
    <p:extLst>
      <p:ext uri="{BB962C8B-B14F-4D97-AF65-F5344CB8AC3E}">
        <p14:creationId xmlns:p14="http://schemas.microsoft.com/office/powerpoint/2010/main" val="33618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D59B1F-6F2A-4AE6-A174-8D93E464E7BB}" type="slidenum">
              <a:rPr lang="zh-TW" altLang="en-US"/>
              <a:pPr/>
              <a:t>3</a:t>
            </a:fld>
            <a:endParaRPr lang="en-US" altLang="zh-TW"/>
          </a:p>
        </p:txBody>
      </p:sp>
      <p:sp>
        <p:nvSpPr>
          <p:cNvPr id="184322" name="Rectangle 2"/>
          <p:cNvSpPr>
            <a:spLocks noGrp="1" noRot="1" noChangeAspect="1" noChangeArrowheads="1" noTextEdit="1"/>
          </p:cNvSpPr>
          <p:nvPr>
            <p:ph type="sldImg"/>
          </p:nvPr>
        </p:nvSpPr>
        <p:spPr>
          <a:xfrm>
            <a:off x="381000" y="685800"/>
            <a:ext cx="6096000" cy="3429000"/>
          </a:xfrm>
          <a:ln/>
        </p:spPr>
      </p:sp>
      <p:sp>
        <p:nvSpPr>
          <p:cNvPr id="184323"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3370399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919105-6053-44D4-AB29-5FDA0EFAAFD4}" type="slidenum">
              <a:rPr lang="zh-TW" altLang="en-US"/>
              <a:pPr/>
              <a:t>47</a:t>
            </a:fld>
            <a:endParaRPr lang="en-US" altLang="zh-TW"/>
          </a:p>
        </p:txBody>
      </p:sp>
      <p:sp>
        <p:nvSpPr>
          <p:cNvPr id="209922" name="Rectangle 2"/>
          <p:cNvSpPr>
            <a:spLocks noGrp="1" noRot="1" noChangeAspect="1" noChangeArrowheads="1" noTextEdit="1"/>
          </p:cNvSpPr>
          <p:nvPr>
            <p:ph type="sldImg"/>
          </p:nvPr>
        </p:nvSpPr>
        <p:spPr>
          <a:xfrm>
            <a:off x="381000" y="685800"/>
            <a:ext cx="6096000" cy="3429000"/>
          </a:xfrm>
          <a:ln/>
        </p:spPr>
      </p:sp>
      <p:sp>
        <p:nvSpPr>
          <p:cNvPr id="209923" name="Rectangle 3"/>
          <p:cNvSpPr>
            <a:spLocks noGrp="1" noChangeArrowheads="1"/>
          </p:cNvSpPr>
          <p:nvPr>
            <p:ph type="body" idx="1"/>
          </p:nvPr>
        </p:nvSpPr>
        <p:spPr/>
        <p:txBody>
          <a:bodyPr/>
          <a:lstStyle/>
          <a:p>
            <a:r>
              <a:rPr lang="en-US"/>
              <a:t>Not included in undergraduate course</a:t>
            </a:r>
          </a:p>
        </p:txBody>
      </p:sp>
    </p:spTree>
    <p:extLst>
      <p:ext uri="{BB962C8B-B14F-4D97-AF65-F5344CB8AC3E}">
        <p14:creationId xmlns:p14="http://schemas.microsoft.com/office/powerpoint/2010/main" val="1137133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48</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r>
              <a:rPr lang="en-US" dirty="0" smtClean="0">
                <a:solidFill>
                  <a:srgbClr val="FF0000"/>
                </a:solidFill>
              </a:rPr>
              <a:t>Further add from Chapter_03b_Intensity_Transformations_(Histogram_Processing).ppt in temp folder</a:t>
            </a:r>
            <a:endParaRPr lang="en-US" dirty="0">
              <a:solidFill>
                <a:srgbClr val="FF0000"/>
              </a:solidFill>
            </a:endParaRPr>
          </a:p>
        </p:txBody>
      </p:sp>
    </p:spTree>
    <p:extLst>
      <p:ext uri="{BB962C8B-B14F-4D97-AF65-F5344CB8AC3E}">
        <p14:creationId xmlns:p14="http://schemas.microsoft.com/office/powerpoint/2010/main" val="12359635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C812D566-6AEF-43B7-829F-DD255E0E74A1}" type="slidenum">
              <a:rPr lang="en-US" smtClean="0"/>
              <a:pPr eaLnBrk="1" hangingPunct="1"/>
              <a:t>49</a:t>
            </a:fld>
            <a:endParaRPr lang="en-US" smtClean="0"/>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1601240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049E6686-47A1-47D6-8802-F5B8F41B3EB5}" type="slidenum">
              <a:rPr lang="en-US" smtClean="0"/>
              <a:pPr eaLnBrk="1" hangingPunct="1"/>
              <a:t>50</a:t>
            </a:fld>
            <a:endParaRPr lang="en-US" smtClean="0"/>
          </a:p>
        </p:txBody>
      </p:sp>
      <p:sp>
        <p:nvSpPr>
          <p:cNvPr id="90115" name="Rectangle 2"/>
          <p:cNvSpPr>
            <a:spLocks noGrp="1" noRot="1" noChangeAspect="1" noChangeArrowheads="1" noTextEdit="1"/>
          </p:cNvSpPr>
          <p:nvPr>
            <p:ph type="sldImg"/>
          </p:nvPr>
        </p:nvSpPr>
        <p:spPr>
          <a:xfrm>
            <a:off x="381000" y="685800"/>
            <a:ext cx="6096000" cy="3429000"/>
          </a:xfrm>
          <a:ln/>
        </p:spPr>
      </p:sp>
      <p:sp>
        <p:nvSpPr>
          <p:cNvPr id="901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1188718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0EA58B12-2DDE-482F-92B1-BACED6EB37A6}" type="slidenum">
              <a:rPr lang="en-US" smtClean="0"/>
              <a:pPr eaLnBrk="1" hangingPunct="1"/>
              <a:t>51</a:t>
            </a:fld>
            <a:endParaRPr lang="en-US" smtClean="0"/>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27186260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106683C4-6C42-47E1-BAAF-BD20E71D5AC5}" type="slidenum">
              <a:rPr lang="en-US" smtClean="0"/>
              <a:pPr eaLnBrk="1" hangingPunct="1"/>
              <a:t>52</a:t>
            </a:fld>
            <a:endParaRPr lang="en-US" smtClean="0"/>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smtClean="0">
              <a:latin typeface="Arial" charset="0"/>
            </a:endParaRPr>
          </a:p>
        </p:txBody>
      </p:sp>
    </p:spTree>
    <p:extLst>
      <p:ext uri="{BB962C8B-B14F-4D97-AF65-F5344CB8AC3E}">
        <p14:creationId xmlns:p14="http://schemas.microsoft.com/office/powerpoint/2010/main" val="1573544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0EA58B12-2DDE-482F-92B1-BACED6EB37A6}" type="slidenum">
              <a:rPr lang="en-US" smtClean="0"/>
              <a:pPr eaLnBrk="1" hangingPunct="1"/>
              <a:t>53</a:t>
            </a:fld>
            <a:endParaRPr lang="en-US" smtClean="0"/>
          </a:p>
        </p:txBody>
      </p:sp>
      <p:sp>
        <p:nvSpPr>
          <p:cNvPr id="91139" name="Rectangle 2"/>
          <p:cNvSpPr>
            <a:spLocks noGrp="1" noRot="1" noChangeAspect="1" noChangeArrowheads="1" noTextEdit="1"/>
          </p:cNvSpPr>
          <p:nvPr>
            <p:ph type="sldImg"/>
          </p:nvPr>
        </p:nvSpPr>
        <p:spPr>
          <a:xfrm>
            <a:off x="381000" y="685800"/>
            <a:ext cx="6096000" cy="3429000"/>
          </a:xfrm>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3778409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111" charset="-128"/>
              </a:defRPr>
            </a:lvl1pPr>
            <a:lvl2pPr marL="685817" indent="-263776" eaLnBrk="0" hangingPunct="0">
              <a:defRPr>
                <a:solidFill>
                  <a:schemeClr val="tx1"/>
                </a:solidFill>
                <a:latin typeface="Arial" charset="0"/>
                <a:ea typeface="ＭＳ Ｐゴシック" pitchFamily="-111" charset="-128"/>
              </a:defRPr>
            </a:lvl2pPr>
            <a:lvl3pPr marL="1055103" indent="-211021" eaLnBrk="0" hangingPunct="0">
              <a:defRPr>
                <a:solidFill>
                  <a:schemeClr val="tx1"/>
                </a:solidFill>
                <a:latin typeface="Arial" charset="0"/>
                <a:ea typeface="ＭＳ Ｐゴシック" pitchFamily="-111" charset="-128"/>
              </a:defRPr>
            </a:lvl3pPr>
            <a:lvl4pPr marL="1477145" indent="-211021" eaLnBrk="0" hangingPunct="0">
              <a:defRPr>
                <a:solidFill>
                  <a:schemeClr val="tx1"/>
                </a:solidFill>
                <a:latin typeface="Arial" charset="0"/>
                <a:ea typeface="ＭＳ Ｐゴシック" pitchFamily="-111" charset="-128"/>
              </a:defRPr>
            </a:lvl4pPr>
            <a:lvl5pPr marL="1899186" indent="-211021" eaLnBrk="0" hangingPunct="0">
              <a:defRPr>
                <a:solidFill>
                  <a:schemeClr val="tx1"/>
                </a:solidFill>
                <a:latin typeface="Arial" charset="0"/>
                <a:ea typeface="ＭＳ Ｐゴシック" pitchFamily="-111" charset="-128"/>
              </a:defRPr>
            </a:lvl5pPr>
            <a:lvl6pPr marL="2321227" indent="-211021" eaLnBrk="0" fontAlgn="base" hangingPunct="0">
              <a:spcBef>
                <a:spcPct val="0"/>
              </a:spcBef>
              <a:spcAft>
                <a:spcPct val="0"/>
              </a:spcAft>
              <a:defRPr>
                <a:solidFill>
                  <a:schemeClr val="tx1"/>
                </a:solidFill>
                <a:latin typeface="Arial" charset="0"/>
                <a:ea typeface="ＭＳ Ｐゴシック" pitchFamily="-111" charset="-128"/>
              </a:defRPr>
            </a:lvl6pPr>
            <a:lvl7pPr marL="2743269" indent="-211021" eaLnBrk="0" fontAlgn="base" hangingPunct="0">
              <a:spcBef>
                <a:spcPct val="0"/>
              </a:spcBef>
              <a:spcAft>
                <a:spcPct val="0"/>
              </a:spcAft>
              <a:defRPr>
                <a:solidFill>
                  <a:schemeClr val="tx1"/>
                </a:solidFill>
                <a:latin typeface="Arial" charset="0"/>
                <a:ea typeface="ＭＳ Ｐゴシック" pitchFamily="-111" charset="-128"/>
              </a:defRPr>
            </a:lvl7pPr>
            <a:lvl8pPr marL="3165310" indent="-211021" eaLnBrk="0" fontAlgn="base" hangingPunct="0">
              <a:spcBef>
                <a:spcPct val="0"/>
              </a:spcBef>
              <a:spcAft>
                <a:spcPct val="0"/>
              </a:spcAft>
              <a:defRPr>
                <a:solidFill>
                  <a:schemeClr val="tx1"/>
                </a:solidFill>
                <a:latin typeface="Arial" charset="0"/>
                <a:ea typeface="ＭＳ Ｐゴシック" pitchFamily="-111" charset="-128"/>
              </a:defRPr>
            </a:lvl8pPr>
            <a:lvl9pPr marL="3587351" indent="-211021" eaLnBrk="0" fontAlgn="base" hangingPunct="0">
              <a:spcBef>
                <a:spcPct val="0"/>
              </a:spcBef>
              <a:spcAft>
                <a:spcPct val="0"/>
              </a:spcAft>
              <a:defRPr>
                <a:solidFill>
                  <a:schemeClr val="tx1"/>
                </a:solidFill>
                <a:latin typeface="Arial" charset="0"/>
                <a:ea typeface="ＭＳ Ｐゴシック" pitchFamily="-111" charset="-128"/>
              </a:defRPr>
            </a:lvl9pPr>
          </a:lstStyle>
          <a:p>
            <a:pPr eaLnBrk="1" hangingPunct="1"/>
            <a:fld id="{E1870D8F-F05E-447E-BA09-27E858BFC50A}" type="slidenum">
              <a:rPr lang="en-US" smtClean="0"/>
              <a:pPr eaLnBrk="1" hangingPunct="1"/>
              <a:t>54</a:t>
            </a:fld>
            <a:endParaRPr lang="en-US" smtClean="0"/>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smtClean="0">
              <a:latin typeface="Arial" charset="0"/>
            </a:endParaRPr>
          </a:p>
        </p:txBody>
      </p:sp>
    </p:spTree>
    <p:extLst>
      <p:ext uri="{BB962C8B-B14F-4D97-AF65-F5344CB8AC3E}">
        <p14:creationId xmlns:p14="http://schemas.microsoft.com/office/powerpoint/2010/main" val="2073851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55</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60192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56</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53006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B26D93-988F-4543-8D5B-E3129C934633}" type="slidenum">
              <a:rPr lang="zh-TW" altLang="en-US"/>
              <a:pPr/>
              <a:t>6</a:t>
            </a:fld>
            <a:endParaRPr lang="en-US" altLang="zh-TW"/>
          </a:p>
        </p:txBody>
      </p:sp>
      <p:sp>
        <p:nvSpPr>
          <p:cNvPr id="188418" name="Rectangle 2"/>
          <p:cNvSpPr>
            <a:spLocks noGrp="1" noRot="1" noChangeAspect="1" noChangeArrowheads="1" noTextEdit="1"/>
          </p:cNvSpPr>
          <p:nvPr>
            <p:ph type="sldImg"/>
          </p:nvPr>
        </p:nvSpPr>
        <p:spPr>
          <a:xfrm>
            <a:off x="381000" y="685800"/>
            <a:ext cx="6096000" cy="3429000"/>
          </a:xfrm>
          <a:ln/>
        </p:spPr>
      </p:sp>
      <p:sp>
        <p:nvSpPr>
          <p:cNvPr id="188419" name="Rectangle 3"/>
          <p:cNvSpPr>
            <a:spLocks noGrp="1" noChangeArrowheads="1"/>
          </p:cNvSpPr>
          <p:nvPr>
            <p:ph type="body" idx="1"/>
          </p:nvPr>
        </p:nvSpPr>
        <p:spPr/>
        <p:txBody>
          <a:bodyPr/>
          <a:lstStyle/>
          <a:p>
            <a:r>
              <a:rPr lang="en-US"/>
              <a:t>http://www.cs.uregina.ca/Links/class-info/425/Lab2/</a:t>
            </a:r>
          </a:p>
        </p:txBody>
      </p:sp>
    </p:spTree>
    <p:extLst>
      <p:ext uri="{BB962C8B-B14F-4D97-AF65-F5344CB8AC3E}">
        <p14:creationId xmlns:p14="http://schemas.microsoft.com/office/powerpoint/2010/main" val="2600480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57</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608616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58</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r>
              <a:rPr lang="en-US" dirty="0" smtClean="0"/>
              <a:t>http://www.cse.iitm.ac.in/~vplab/courses/CV_DIP/PDF/HIST_PROC.pdf</a:t>
            </a:r>
            <a:endParaRPr lang="en-US" dirty="0"/>
          </a:p>
        </p:txBody>
      </p:sp>
    </p:spTree>
    <p:extLst>
      <p:ext uri="{BB962C8B-B14F-4D97-AF65-F5344CB8AC3E}">
        <p14:creationId xmlns:p14="http://schemas.microsoft.com/office/powerpoint/2010/main" val="3891508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59</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endParaRPr lang="en-US" dirty="0">
              <a:solidFill>
                <a:srgbClr val="FF0000"/>
              </a:solidFill>
            </a:endParaRPr>
          </a:p>
        </p:txBody>
      </p:sp>
    </p:spTree>
    <p:extLst>
      <p:ext uri="{BB962C8B-B14F-4D97-AF65-F5344CB8AC3E}">
        <p14:creationId xmlns:p14="http://schemas.microsoft.com/office/powerpoint/2010/main" val="3081794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40BB98-4572-4DD3-914A-CBFE3FBC500F}" type="slidenum">
              <a:rPr lang="zh-TW" altLang="en-US"/>
              <a:pPr/>
              <a:t>60</a:t>
            </a:fld>
            <a:endParaRPr lang="en-US" altLang="zh-TW"/>
          </a:p>
        </p:txBody>
      </p:sp>
      <p:sp>
        <p:nvSpPr>
          <p:cNvPr id="214018" name="Rectangle 2"/>
          <p:cNvSpPr>
            <a:spLocks noGrp="1" noRot="1" noChangeAspect="1" noChangeArrowheads="1" noTextEdit="1"/>
          </p:cNvSpPr>
          <p:nvPr>
            <p:ph type="sldImg"/>
          </p:nvPr>
        </p:nvSpPr>
        <p:spPr>
          <a:xfrm>
            <a:off x="381000" y="685800"/>
            <a:ext cx="6096000" cy="3429000"/>
          </a:xfrm>
          <a:ln/>
        </p:spPr>
      </p:sp>
      <p:sp>
        <p:nvSpPr>
          <p:cNvPr id="214019" name="Rectangle 3"/>
          <p:cNvSpPr>
            <a:spLocks noGrp="1" noChangeArrowheads="1"/>
          </p:cNvSpPr>
          <p:nvPr>
            <p:ph type="body" idx="1"/>
          </p:nvPr>
        </p:nvSpPr>
        <p:spPr/>
        <p:txBody>
          <a:bodyPr/>
          <a:lstStyle/>
          <a:p>
            <a:endParaRPr lang="en-US" dirty="0">
              <a:solidFill>
                <a:srgbClr val="FF0000"/>
              </a:solidFill>
            </a:endParaRPr>
          </a:p>
        </p:txBody>
      </p:sp>
    </p:spTree>
    <p:extLst>
      <p:ext uri="{BB962C8B-B14F-4D97-AF65-F5344CB8AC3E}">
        <p14:creationId xmlns:p14="http://schemas.microsoft.com/office/powerpoint/2010/main" val="3723910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1</a:t>
            </a:r>
            <a:r>
              <a:rPr lang="en-US" baseline="30000" dirty="0" smtClean="0"/>
              <a:t>st</a:t>
            </a:r>
            <a:r>
              <a:rPr lang="en-US" dirty="0" smtClean="0"/>
              <a:t> derivative approximation formula is achieved by forward</a:t>
            </a:r>
            <a:r>
              <a:rPr lang="en-US" baseline="0" dirty="0" smtClean="0"/>
              <a:t> divided difference</a:t>
            </a:r>
          </a:p>
          <a:p>
            <a:r>
              <a:rPr lang="en-US" dirty="0" smtClean="0"/>
              <a:t>2</a:t>
            </a:r>
            <a:r>
              <a:rPr lang="en-US" baseline="30000" dirty="0" smtClean="0"/>
              <a:t>nd</a:t>
            </a:r>
            <a:r>
              <a:rPr lang="en-US" dirty="0" smtClean="0"/>
              <a:t> derivative formula is achieved by applying backward divided difference on 1</a:t>
            </a:r>
            <a:r>
              <a:rPr lang="en-US" baseline="30000" dirty="0" smtClean="0"/>
              <a:t>st</a:t>
            </a:r>
            <a:r>
              <a:rPr lang="en-US" dirty="0" smtClean="0"/>
              <a:t> derivative approx. formula</a:t>
            </a:r>
          </a:p>
          <a:p>
            <a:r>
              <a:rPr lang="en-US" sz="1200" u="sng" dirty="0" smtClean="0">
                <a:hlinkClick r:id="rId3"/>
              </a:rPr>
              <a:t>http://numericalmethods.eng.usf.edu/</a:t>
            </a:r>
            <a:r>
              <a:rPr lang="en-US" sz="1200" dirty="0" smtClean="0"/>
              <a:t> </a:t>
            </a:r>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88</a:t>
            </a:fld>
            <a:endParaRPr lang="en-US" altLang="zh-TW"/>
          </a:p>
        </p:txBody>
      </p:sp>
    </p:spTree>
    <p:extLst>
      <p:ext uri="{BB962C8B-B14F-4D97-AF65-F5344CB8AC3E}">
        <p14:creationId xmlns:p14="http://schemas.microsoft.com/office/powerpoint/2010/main" val="1464853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sz="1200" dirty="0" smtClean="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89</a:t>
            </a:fld>
            <a:endParaRPr lang="en-US" altLang="zh-TW"/>
          </a:p>
        </p:txBody>
      </p:sp>
    </p:spTree>
    <p:extLst>
      <p:ext uri="{BB962C8B-B14F-4D97-AF65-F5344CB8AC3E}">
        <p14:creationId xmlns:p14="http://schemas.microsoft.com/office/powerpoint/2010/main" val="2492830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91</a:t>
            </a:fld>
            <a:endParaRPr lang="en-US" altLang="zh-TW"/>
          </a:p>
        </p:txBody>
      </p:sp>
      <p:sp>
        <p:nvSpPr>
          <p:cNvPr id="262146" name="Rectangle 2"/>
          <p:cNvSpPr>
            <a:spLocks noGrp="1" noRot="1" noChangeAspect="1" noChangeArrowheads="1" noTextEdit="1"/>
          </p:cNvSpPr>
          <p:nvPr>
            <p:ph type="sldImg"/>
          </p:nvPr>
        </p:nvSpPr>
        <p:spPr>
          <a:xfrm>
            <a:off x="381000" y="685800"/>
            <a:ext cx="6096000" cy="3429000"/>
          </a:xfrm>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823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92</a:t>
            </a:fld>
            <a:endParaRPr lang="en-US" altLang="zh-TW"/>
          </a:p>
        </p:txBody>
      </p:sp>
      <p:sp>
        <p:nvSpPr>
          <p:cNvPr id="262146" name="Rectangle 2"/>
          <p:cNvSpPr>
            <a:spLocks noGrp="1" noRot="1" noChangeAspect="1" noChangeArrowheads="1" noTextEdit="1"/>
          </p:cNvSpPr>
          <p:nvPr>
            <p:ph type="sldImg"/>
          </p:nvPr>
        </p:nvSpPr>
        <p:spPr>
          <a:xfrm>
            <a:off x="381000" y="685800"/>
            <a:ext cx="6096000" cy="3429000"/>
          </a:xfrm>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01547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493591-43D6-4A05-8C4A-F8ED3B57D049}" type="slidenum">
              <a:rPr lang="zh-TW" altLang="en-US"/>
              <a:pPr/>
              <a:t>93</a:t>
            </a:fld>
            <a:endParaRPr lang="en-US" altLang="zh-TW"/>
          </a:p>
        </p:txBody>
      </p:sp>
      <p:sp>
        <p:nvSpPr>
          <p:cNvPr id="262146" name="Rectangle 2"/>
          <p:cNvSpPr>
            <a:spLocks noGrp="1" noRot="1" noChangeAspect="1" noChangeArrowheads="1" noTextEdit="1"/>
          </p:cNvSpPr>
          <p:nvPr>
            <p:ph type="sldImg"/>
          </p:nvPr>
        </p:nvSpPr>
        <p:spPr>
          <a:xfrm>
            <a:off x="381000" y="685800"/>
            <a:ext cx="6096000" cy="3429000"/>
          </a:xfrm>
          <a:ln/>
        </p:spPr>
      </p:sp>
      <p:sp>
        <p:nvSpPr>
          <p:cNvPr id="2621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41552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0538F-ECFD-422A-BBDF-AD76EBD13793}" type="slidenum">
              <a:rPr lang="zh-TW" altLang="en-US"/>
              <a:pPr/>
              <a:t>97</a:t>
            </a:fld>
            <a:endParaRPr lang="en-US" altLang="zh-TW"/>
          </a:p>
        </p:txBody>
      </p:sp>
      <p:sp>
        <p:nvSpPr>
          <p:cNvPr id="258050" name="Rectangle 2"/>
          <p:cNvSpPr>
            <a:spLocks noGrp="1" noRot="1" noChangeAspect="1" noChangeArrowheads="1" noTextEdit="1"/>
          </p:cNvSpPr>
          <p:nvPr>
            <p:ph type="sldImg"/>
          </p:nvPr>
        </p:nvSpPr>
        <p:spPr>
          <a:xfrm>
            <a:off x="381000" y="685800"/>
            <a:ext cx="6096000" cy="3429000"/>
          </a:xfrm>
          <a:ln/>
        </p:spPr>
      </p:sp>
      <p:sp>
        <p:nvSpPr>
          <p:cNvPr id="258051" name="Rectangle 3"/>
          <p:cNvSpPr>
            <a:spLocks noGrp="1" noChangeArrowheads="1"/>
          </p:cNvSpPr>
          <p:nvPr>
            <p:ph type="body" idx="1"/>
          </p:nvPr>
        </p:nvSpPr>
        <p:spPr/>
        <p:txBody>
          <a:bodyPr/>
          <a:lstStyle/>
          <a:p>
            <a:r>
              <a:rPr lang="en-US"/>
              <a:t>Hint: [2, pp. 153]</a:t>
            </a:r>
          </a:p>
        </p:txBody>
      </p:sp>
    </p:spTree>
    <p:extLst>
      <p:ext uri="{BB962C8B-B14F-4D97-AF65-F5344CB8AC3E}">
        <p14:creationId xmlns:p14="http://schemas.microsoft.com/office/powerpoint/2010/main" val="786118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8</a:t>
            </a:fld>
            <a:endParaRPr lang="en-US" altLang="zh-TW"/>
          </a:p>
        </p:txBody>
      </p:sp>
      <p:sp>
        <p:nvSpPr>
          <p:cNvPr id="191490" name="Rectangle 2"/>
          <p:cNvSpPr>
            <a:spLocks noGrp="1" noRot="1" noChangeAspect="1" noChangeArrowheads="1" noTextEdit="1"/>
          </p:cNvSpPr>
          <p:nvPr>
            <p:ph type="sldImg"/>
          </p:nvPr>
        </p:nvSpPr>
        <p:spPr>
          <a:xfrm>
            <a:off x="381000" y="685800"/>
            <a:ext cx="6096000" cy="3429000"/>
          </a:xfrm>
          <a:ln/>
        </p:spPr>
      </p:sp>
      <p:sp>
        <p:nvSpPr>
          <p:cNvPr id="191491" name="Rectangle 3"/>
          <p:cNvSpPr>
            <a:spLocks noGrp="1" noChangeArrowheads="1"/>
          </p:cNvSpPr>
          <p:nvPr>
            <p:ph type="body" idx="1"/>
          </p:nvPr>
        </p:nvSpPr>
        <p:spPr/>
        <p:txBody>
          <a:bodyPr/>
          <a:lstStyle/>
          <a:p>
            <a:r>
              <a:rPr lang="en-US"/>
              <a:t>Or Gamma transformations</a:t>
            </a:r>
          </a:p>
        </p:txBody>
      </p:sp>
    </p:spTree>
    <p:extLst>
      <p:ext uri="{BB962C8B-B14F-4D97-AF65-F5344CB8AC3E}">
        <p14:creationId xmlns:p14="http://schemas.microsoft.com/office/powerpoint/2010/main" val="38870490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0538F-ECFD-422A-BBDF-AD76EBD13793}" type="slidenum">
              <a:rPr lang="zh-TW" altLang="en-US"/>
              <a:pPr/>
              <a:t>98</a:t>
            </a:fld>
            <a:endParaRPr lang="en-US" altLang="zh-TW"/>
          </a:p>
        </p:txBody>
      </p:sp>
      <p:sp>
        <p:nvSpPr>
          <p:cNvPr id="258050" name="Rectangle 2"/>
          <p:cNvSpPr>
            <a:spLocks noGrp="1" noRot="1" noChangeAspect="1" noChangeArrowheads="1" noTextEdit="1"/>
          </p:cNvSpPr>
          <p:nvPr>
            <p:ph type="sldImg"/>
          </p:nvPr>
        </p:nvSpPr>
        <p:spPr>
          <a:xfrm>
            <a:off x="381000" y="685800"/>
            <a:ext cx="6096000" cy="3429000"/>
          </a:xfrm>
          <a:ln/>
        </p:spPr>
      </p:sp>
      <p:sp>
        <p:nvSpPr>
          <p:cNvPr id="258051" name="Rectangle 3"/>
          <p:cNvSpPr>
            <a:spLocks noGrp="1" noChangeArrowheads="1"/>
          </p:cNvSpPr>
          <p:nvPr>
            <p:ph type="body" idx="1"/>
          </p:nvPr>
        </p:nvSpPr>
        <p:spPr/>
        <p:txBody>
          <a:bodyPr/>
          <a:lstStyle/>
          <a:p>
            <a:r>
              <a:rPr lang="en-US" dirty="0"/>
              <a:t>Hint: [2, pp. 153]</a:t>
            </a:r>
          </a:p>
        </p:txBody>
      </p:sp>
    </p:spTree>
    <p:extLst>
      <p:ext uri="{BB962C8B-B14F-4D97-AF65-F5344CB8AC3E}">
        <p14:creationId xmlns:p14="http://schemas.microsoft.com/office/powerpoint/2010/main" val="8051627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80538F-ECFD-422A-BBDF-AD76EBD13793}" type="slidenum">
              <a:rPr lang="zh-TW" altLang="en-US"/>
              <a:pPr/>
              <a:t>99</a:t>
            </a:fld>
            <a:endParaRPr lang="en-US" altLang="zh-TW"/>
          </a:p>
        </p:txBody>
      </p:sp>
      <p:sp>
        <p:nvSpPr>
          <p:cNvPr id="258050" name="Rectangle 2"/>
          <p:cNvSpPr>
            <a:spLocks noGrp="1" noRot="1" noChangeAspect="1" noChangeArrowheads="1" noTextEdit="1"/>
          </p:cNvSpPr>
          <p:nvPr>
            <p:ph type="sldImg"/>
          </p:nvPr>
        </p:nvSpPr>
        <p:spPr>
          <a:xfrm>
            <a:off x="381000" y="685800"/>
            <a:ext cx="6096000" cy="3429000"/>
          </a:xfrm>
          <a:ln/>
        </p:spPr>
      </p:sp>
      <p:sp>
        <p:nvSpPr>
          <p:cNvPr id="258051" name="Rectangle 3"/>
          <p:cNvSpPr>
            <a:spLocks noGrp="1" noChangeArrowheads="1"/>
          </p:cNvSpPr>
          <p:nvPr>
            <p:ph type="body" idx="1"/>
          </p:nvPr>
        </p:nvSpPr>
        <p:spPr/>
        <p:txBody>
          <a:bodyPr/>
          <a:lstStyle/>
          <a:p>
            <a:r>
              <a:rPr lang="en-US"/>
              <a:t>Hint: [2, pp. 153]</a:t>
            </a:r>
          </a:p>
        </p:txBody>
      </p:sp>
    </p:spTree>
    <p:extLst>
      <p:ext uri="{BB962C8B-B14F-4D97-AF65-F5344CB8AC3E}">
        <p14:creationId xmlns:p14="http://schemas.microsoft.com/office/powerpoint/2010/main" val="18896674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E77ED6-5B56-42D8-9A94-FFA61A097871}" type="slidenum">
              <a:rPr lang="zh-TW" altLang="en-US"/>
              <a:pPr/>
              <a:t>102</a:t>
            </a:fld>
            <a:endParaRPr lang="en-US" altLang="zh-TW"/>
          </a:p>
        </p:txBody>
      </p:sp>
      <p:sp>
        <p:nvSpPr>
          <p:cNvPr id="243714" name="Rectangle 2"/>
          <p:cNvSpPr>
            <a:spLocks noGrp="1" noRot="1" noChangeAspect="1" noChangeArrowheads="1" noTextEdit="1"/>
          </p:cNvSpPr>
          <p:nvPr>
            <p:ph type="sldImg"/>
          </p:nvPr>
        </p:nvSpPr>
        <p:spPr>
          <a:xfrm>
            <a:off x="381000" y="685800"/>
            <a:ext cx="6096000" cy="3429000"/>
          </a:xfrm>
          <a:ln/>
        </p:spPr>
      </p:sp>
      <p:sp>
        <p:nvSpPr>
          <p:cNvPr id="243715" name="Rectangle 3"/>
          <p:cNvSpPr>
            <a:spLocks noGrp="1" noChangeArrowheads="1"/>
          </p:cNvSpPr>
          <p:nvPr>
            <p:ph type="body" idx="1"/>
          </p:nvPr>
        </p:nvSpPr>
        <p:spPr/>
        <p:txBody>
          <a:bodyPr/>
          <a:lstStyle/>
          <a:p>
            <a:r>
              <a:rPr lang="en-US" dirty="0" smtClean="0"/>
              <a:t>http://radio.feld.cvut.cz/matlab/toolbox/images/block9.html</a:t>
            </a:r>
            <a:endParaRPr lang="en-US" dirty="0"/>
          </a:p>
        </p:txBody>
      </p:sp>
    </p:spTree>
    <p:extLst>
      <p:ext uri="{BB962C8B-B14F-4D97-AF65-F5344CB8AC3E}">
        <p14:creationId xmlns:p14="http://schemas.microsoft.com/office/powerpoint/2010/main" val="37558115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D:\Flash-8GB\Teaching-Current\Digital Image Processing-2012-Fall\Examples\</a:t>
            </a:r>
            <a:r>
              <a:rPr lang="en-US" dirty="0" err="1" smtClean="0"/>
              <a:t>Habib</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103</a:t>
            </a:fld>
            <a:endParaRPr lang="en-US" altLang="zh-TW"/>
          </a:p>
        </p:txBody>
      </p:sp>
    </p:spTree>
    <p:extLst>
      <p:ext uri="{BB962C8B-B14F-4D97-AF65-F5344CB8AC3E}">
        <p14:creationId xmlns:p14="http://schemas.microsoft.com/office/powerpoint/2010/main" val="3798030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9</a:t>
            </a:fld>
            <a:endParaRPr lang="en-US" altLang="zh-TW"/>
          </a:p>
        </p:txBody>
      </p:sp>
      <p:sp>
        <p:nvSpPr>
          <p:cNvPr id="191490" name="Rectangle 2"/>
          <p:cNvSpPr>
            <a:spLocks noGrp="1" noRot="1" noChangeAspect="1" noChangeArrowheads="1" noTextEdit="1"/>
          </p:cNvSpPr>
          <p:nvPr>
            <p:ph type="sldImg"/>
          </p:nvPr>
        </p:nvSpPr>
        <p:spPr>
          <a:xfrm>
            <a:off x="381000" y="685800"/>
            <a:ext cx="6096000" cy="3429000"/>
          </a:xfrm>
          <a:ln/>
        </p:spPr>
      </p:sp>
      <p:sp>
        <p:nvSpPr>
          <p:cNvPr id="191491" name="Rectangle 3"/>
          <p:cNvSpPr>
            <a:spLocks noGrp="1" noChangeArrowheads="1"/>
          </p:cNvSpPr>
          <p:nvPr>
            <p:ph type="body" idx="1"/>
          </p:nvPr>
        </p:nvSpPr>
        <p:spPr/>
        <p:txBody>
          <a:bodyPr/>
          <a:lstStyle/>
          <a:p>
            <a:r>
              <a:rPr lang="en-US"/>
              <a:t>Or Gamma transformations</a:t>
            </a:r>
          </a:p>
        </p:txBody>
      </p:sp>
    </p:spTree>
    <p:extLst>
      <p:ext uri="{BB962C8B-B14F-4D97-AF65-F5344CB8AC3E}">
        <p14:creationId xmlns:p14="http://schemas.microsoft.com/office/powerpoint/2010/main" val="696076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3A6877-F4C8-4919-8A89-0474019264C8}" type="slidenum">
              <a:rPr lang="zh-TW" altLang="en-US"/>
              <a:pPr/>
              <a:t>10</a:t>
            </a:fld>
            <a:endParaRPr lang="en-US" altLang="zh-TW"/>
          </a:p>
        </p:txBody>
      </p:sp>
      <p:sp>
        <p:nvSpPr>
          <p:cNvPr id="191490" name="Rectangle 2"/>
          <p:cNvSpPr>
            <a:spLocks noGrp="1" noRot="1" noChangeAspect="1" noChangeArrowheads="1" noTextEdit="1"/>
          </p:cNvSpPr>
          <p:nvPr>
            <p:ph type="sldImg"/>
          </p:nvPr>
        </p:nvSpPr>
        <p:spPr>
          <a:xfrm>
            <a:off x="381000" y="685800"/>
            <a:ext cx="6096000" cy="3429000"/>
          </a:xfrm>
          <a:ln/>
        </p:spPr>
      </p:sp>
      <p:sp>
        <p:nvSpPr>
          <p:cNvPr id="1914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8873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http://www.cs.uregina.ca/Links/class-info/425/Lab3/lesson.html</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14</a:t>
            </a:fld>
            <a:endParaRPr lang="en-US" altLang="zh-TW"/>
          </a:p>
        </p:txBody>
      </p:sp>
    </p:spTree>
    <p:extLst>
      <p:ext uri="{BB962C8B-B14F-4D97-AF65-F5344CB8AC3E}">
        <p14:creationId xmlns:p14="http://schemas.microsoft.com/office/powerpoint/2010/main" val="306279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smtClean="0"/>
              <a:t>http://www.cs.uregina.ca/Links/class-info/425/Lab3/lesson.html</a:t>
            </a:r>
            <a:endParaRPr lang="en-US" dirty="0"/>
          </a:p>
        </p:txBody>
      </p:sp>
      <p:sp>
        <p:nvSpPr>
          <p:cNvPr id="4" name="Slide Number Placeholder 3"/>
          <p:cNvSpPr>
            <a:spLocks noGrp="1"/>
          </p:cNvSpPr>
          <p:nvPr>
            <p:ph type="sldNum" sz="quarter" idx="10"/>
          </p:nvPr>
        </p:nvSpPr>
        <p:spPr/>
        <p:txBody>
          <a:bodyPr/>
          <a:lstStyle/>
          <a:p>
            <a:fld id="{46477465-4483-4CD2-9E63-046882D8F33C}" type="slidenum">
              <a:rPr lang="zh-TW" altLang="en-US" smtClean="0"/>
              <a:pPr/>
              <a:t>17</a:t>
            </a:fld>
            <a:endParaRPr lang="en-US" altLang="zh-TW"/>
          </a:p>
        </p:txBody>
      </p:sp>
    </p:spTree>
    <p:extLst>
      <p:ext uri="{BB962C8B-B14F-4D97-AF65-F5344CB8AC3E}">
        <p14:creationId xmlns:p14="http://schemas.microsoft.com/office/powerpoint/2010/main" val="1572201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38589"/>
            <a:ext cx="5384800" cy="21875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876301" y="0"/>
            <a:ext cx="11315700" cy="1231900"/>
          </a:xfrm>
          <a:prstGeom prst="rect">
            <a:avLst/>
          </a:prstGeom>
        </p:spPr>
        <p:txBody>
          <a:bodyPr/>
          <a:lstStyle/>
          <a:p>
            <a:r>
              <a:rPr lang="ga-IE" smtClean="0"/>
              <a:t>Click to edit Master title style</a:t>
            </a:r>
            <a:endParaRPr lang="en-US"/>
          </a:p>
        </p:txBody>
      </p:sp>
      <p:sp>
        <p:nvSpPr>
          <p:cNvPr id="3" name="Text Placeholder 2"/>
          <p:cNvSpPr>
            <a:spLocks noGrp="1"/>
          </p:cNvSpPr>
          <p:nvPr>
            <p:ph type="body" sz="half" idx="1"/>
          </p:nvPr>
        </p:nvSpPr>
        <p:spPr>
          <a:xfrm>
            <a:off x="609600" y="1333500"/>
            <a:ext cx="10972800" cy="2686050"/>
          </a:xfrm>
          <a:prstGeom prst="rect">
            <a:avLst/>
          </a:prstGeo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Content Placeholder 3"/>
          <p:cNvSpPr>
            <a:spLocks noGrp="1"/>
          </p:cNvSpPr>
          <p:nvPr>
            <p:ph sz="half" idx="2"/>
          </p:nvPr>
        </p:nvSpPr>
        <p:spPr>
          <a:xfrm>
            <a:off x="609600" y="4171950"/>
            <a:ext cx="10972800" cy="2686050"/>
          </a:xfrm>
          <a:prstGeom prst="rect">
            <a:avLst/>
          </a:prstGeom>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Tree>
    <p:extLst>
      <p:ext uri="{BB962C8B-B14F-4D97-AF65-F5344CB8AC3E}">
        <p14:creationId xmlns:p14="http://schemas.microsoft.com/office/powerpoint/2010/main" val="377737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02167" y="228600"/>
            <a:ext cx="11387667"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02168" y="1600200"/>
            <a:ext cx="5592233" cy="449897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1" y="1600200"/>
            <a:ext cx="5592233" cy="21732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1" y="3925889"/>
            <a:ext cx="5592233" cy="217328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02167" y="6245225"/>
            <a:ext cx="3052233" cy="476250"/>
          </a:xfrm>
          <a:prstGeom prst="rect">
            <a:avLst/>
          </a:prstGeom>
        </p:spPr>
        <p:txBody>
          <a:bodyPr/>
          <a:lstStyle>
            <a:lvl1pPr>
              <a:defRPr/>
            </a:lvl1pPr>
          </a:lstStyle>
          <a:p>
            <a:pPr>
              <a:defRPr/>
            </a:pPr>
            <a:fld id="{6E6028C5-54DD-46AF-8726-FCF2C3BD3417}" type="datetime1">
              <a:rPr lang="en-US"/>
              <a:pPr>
                <a:defRPr/>
              </a:pPr>
              <a:t>10/15/2019</a:t>
            </a:fld>
            <a:endParaRPr lang="en-US"/>
          </a:p>
        </p:txBody>
      </p:sp>
      <p:sp>
        <p:nvSpPr>
          <p:cNvPr id="7" name="Footer Placeholder 6"/>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a:xfrm>
            <a:off x="8737601" y="6245225"/>
            <a:ext cx="3052233" cy="476250"/>
          </a:xfrm>
          <a:prstGeom prst="rect">
            <a:avLst/>
          </a:prstGeom>
        </p:spPr>
        <p:txBody>
          <a:bodyPr/>
          <a:lstStyle>
            <a:lvl1pPr>
              <a:defRPr/>
            </a:lvl1pPr>
          </a:lstStyle>
          <a:p>
            <a:fld id="{30F61150-A4D7-4653-8E3D-69BA6CC79AE3}" type="slidenum">
              <a:rPr lang="en-US" altLang="en-US"/>
              <a:pPr/>
              <a:t>‹#›</a:t>
            </a:fld>
            <a:endParaRPr lang="en-US" altLang="en-US"/>
          </a:p>
        </p:txBody>
      </p:sp>
    </p:spTree>
    <p:extLst>
      <p:ext uri="{BB962C8B-B14F-4D97-AF65-F5344CB8AC3E}">
        <p14:creationId xmlns:p14="http://schemas.microsoft.com/office/powerpoint/2010/main" val="2464943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6" name="Line 6"/>
          <p:cNvSpPr>
            <a:spLocks noChangeShapeType="1"/>
          </p:cNvSpPr>
          <p:nvPr/>
        </p:nvSpPr>
        <p:spPr bwMode="auto">
          <a:xfrm flipH="1" flipV="1">
            <a:off x="-258233" y="6858000"/>
            <a:ext cx="12450233" cy="0"/>
          </a:xfrm>
          <a:prstGeom prst="line">
            <a:avLst/>
          </a:prstGeom>
          <a:noFill/>
          <a:ln w="3175">
            <a:solidFill>
              <a:srgbClr val="B2B2B2"/>
            </a:solidFill>
            <a:round/>
            <a:headEnd/>
            <a:tailEnd/>
          </a:ln>
          <a:effectLst/>
        </p:spPr>
        <p:txBody>
          <a:bodyPr wrap="none" anchor="ctr"/>
          <a:lstStyle/>
          <a:p>
            <a:endParaRPr lang="en-US" sz="2400"/>
          </a:p>
        </p:txBody>
      </p:sp>
      <p:sp>
        <p:nvSpPr>
          <p:cNvPr id="5127" name="Line 7"/>
          <p:cNvSpPr>
            <a:spLocks noChangeShapeType="1"/>
          </p:cNvSpPr>
          <p:nvPr/>
        </p:nvSpPr>
        <p:spPr bwMode="auto">
          <a:xfrm flipH="1">
            <a:off x="1536701" y="12700"/>
            <a:ext cx="10640484" cy="0"/>
          </a:xfrm>
          <a:prstGeom prst="line">
            <a:avLst/>
          </a:prstGeom>
          <a:noFill/>
          <a:ln w="3175">
            <a:solidFill>
              <a:srgbClr val="B2B2B2"/>
            </a:solidFill>
            <a:round/>
            <a:headEnd/>
            <a:tailEnd/>
          </a:ln>
          <a:effectLst/>
        </p:spPr>
        <p:txBody>
          <a:bodyPr wrap="none" anchor="ctr"/>
          <a:lstStyle/>
          <a:p>
            <a:endParaRPr lang="en-US" sz="2400"/>
          </a:p>
        </p:txBody>
      </p:sp>
      <p:sp>
        <p:nvSpPr>
          <p:cNvPr id="5128" name="Line 8"/>
          <p:cNvSpPr>
            <a:spLocks noChangeShapeType="1"/>
          </p:cNvSpPr>
          <p:nvPr/>
        </p:nvSpPr>
        <p:spPr bwMode="auto">
          <a:xfrm flipH="1">
            <a:off x="75696" y="1457325"/>
            <a:ext cx="12048000" cy="0"/>
          </a:xfrm>
          <a:prstGeom prst="line">
            <a:avLst/>
          </a:prstGeom>
          <a:noFill/>
          <a:ln w="3175">
            <a:solidFill>
              <a:srgbClr val="B2B2B2"/>
            </a:solidFill>
            <a:round/>
            <a:headEnd/>
            <a:tailEnd/>
          </a:ln>
          <a:effectLst/>
        </p:spPr>
        <p:txBody>
          <a:bodyPr wrap="none" anchor="ctr"/>
          <a:lstStyle/>
          <a:p>
            <a:endParaRPr lang="en-US" sz="2400"/>
          </a:p>
        </p:txBody>
      </p:sp>
      <p:pic>
        <p:nvPicPr>
          <p:cNvPr id="2" name="Picture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546080" y="49213"/>
            <a:ext cx="1365658" cy="1390456"/>
          </a:xfrm>
          <a:prstGeom prst="rect">
            <a:avLst/>
          </a:prstGeom>
        </p:spPr>
      </p:pic>
      <p:sp>
        <p:nvSpPr>
          <p:cNvPr id="5131" name="Text Box 11"/>
          <p:cNvSpPr txBox="1">
            <a:spLocks noChangeArrowheads="1"/>
          </p:cNvSpPr>
          <p:nvPr userDrawn="1"/>
        </p:nvSpPr>
        <p:spPr bwMode="auto">
          <a:xfrm>
            <a:off x="11609062" y="1093196"/>
            <a:ext cx="543739" cy="461665"/>
          </a:xfrm>
          <a:prstGeom prst="rect">
            <a:avLst/>
          </a:prstGeom>
          <a:noFill/>
          <a:ln w="9525">
            <a:noFill/>
            <a:miter lim="800000"/>
            <a:headEnd/>
            <a:tailEnd/>
          </a:ln>
          <a:effectLst/>
        </p:spPr>
        <p:txBody>
          <a:bodyPr wrap="none">
            <a:spAutoFit/>
          </a:bodyPr>
          <a:lstStyle/>
          <a:p>
            <a:fld id="{E4FF5167-E4CB-45F3-85CD-7EC8641D6DEE}" type="slidenum">
              <a:rPr lang="en-US" sz="2400" b="1">
                <a:solidFill>
                  <a:srgbClr val="FF0000"/>
                </a:solidFill>
              </a:rPr>
              <a:pPr/>
              <a:t>‹#›</a:t>
            </a:fld>
            <a:endParaRPr lang="en-US" sz="2400" b="1" dirty="0">
              <a:solidFill>
                <a:srgbClr val="FF0000"/>
              </a:solidFill>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7" r:id="rId3"/>
    <p:sldLayoutId id="2147483662" r:id="rId4"/>
    <p:sldLayoutId id="2147483663" r:id="rId5"/>
    <p:sldLayoutId id="2147483664" r:id="rId6"/>
    <p:sldLayoutId id="2147483665" r:id="rId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slideLayout" Target="../slideLayouts/slideLayout5.xml"/><Relationship Id="rId5" Type="http://schemas.openxmlformats.org/officeDocument/2006/relationships/image" Target="../media/image141.wmf"/><Relationship Id="rId4" Type="http://schemas.openxmlformats.org/officeDocument/2006/relationships/image" Target="../media/image140.wmf"/></Relationships>
</file>

<file path=ppt/slides/_rels/slide108.xml.rels><?xml version="1.0" encoding="UTF-8" standalone="yes"?>
<Relationships xmlns="http://schemas.openxmlformats.org/package/2006/relationships"><Relationship Id="rId3" Type="http://schemas.openxmlformats.org/officeDocument/2006/relationships/hyperlink" Target="https://beagle.whoi.edu/redmine/projects/ifcb-web/repository/revisions/2/entry/trunk/dipum_toolbox_registered/dipum_1.1.3/" TargetMode="External"/><Relationship Id="rId2" Type="http://schemas.openxmlformats.org/officeDocument/2006/relationships/hyperlink" Target="http://www.cs.tut.fi/~karaoglu/" TargetMode="Externa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www.cs.uregina.ca/Links/class-info/425/Lab3/Picts/Exercise/Result3.png" TargetMode="External"/><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www.cs.uregina.ca/Links/class-info/425/Lab3/Picts/Exercise/Result2.png" TargetMode="External"/><Relationship Id="rId11" Type="http://schemas.openxmlformats.org/officeDocument/2006/relationships/image" Target="../media/image37.png"/><Relationship Id="rId5" Type="http://schemas.openxmlformats.org/officeDocument/2006/relationships/image" Target="../media/image34.png"/><Relationship Id="rId10" Type="http://schemas.openxmlformats.org/officeDocument/2006/relationships/hyperlink" Target="http://www.cs.uregina.ca/Links/class-info/425/Lab3/Picts/Exercise/Result4.png" TargetMode="External"/><Relationship Id="rId4" Type="http://schemas.openxmlformats.org/officeDocument/2006/relationships/hyperlink" Target="http://www.cs.uregina.ca/Links/class-info/425/Lab3/Picts/Exercise/Result1.png"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hyperlink" Target="http://1.bp.blogspot.com/-3QQ8iTVPL2U/UJejrwXL6xI/AAAAAAAAAvU/s5MSiCXixz8/s1600/bit_representation.JP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8.wmf"/><Relationship Id="rId5" Type="http://schemas.openxmlformats.org/officeDocument/2006/relationships/oleObject" Target="../embeddings/oleObject1.bin"/><Relationship Id="rId4" Type="http://schemas.openxmlformats.org/officeDocument/2006/relationships/image" Target="../media/image60.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2.vml"/><Relationship Id="rId4" Type="http://schemas.openxmlformats.org/officeDocument/2006/relationships/image" Target="../media/image61.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65.wmf"/><Relationship Id="rId5" Type="http://schemas.openxmlformats.org/officeDocument/2006/relationships/oleObject" Target="../embeddings/oleObject4.bin"/><Relationship Id="rId4" Type="http://schemas.openxmlformats.org/officeDocument/2006/relationships/image" Target="../media/image64.w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66.w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4.xml"/><Relationship Id="rId7" Type="http://schemas.openxmlformats.org/officeDocument/2006/relationships/image" Target="../media/image68.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67.wmf"/><Relationship Id="rId4" Type="http://schemas.openxmlformats.org/officeDocument/2006/relationships/oleObject" Target="../embeddings/oleObject6.bin"/><Relationship Id="rId9" Type="http://schemas.openxmlformats.org/officeDocument/2006/relationships/image" Target="../media/image69.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wmf"/><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slideLayout" Target="../slideLayouts/slideLayout3.xml"/><Relationship Id="rId6" Type="http://schemas.openxmlformats.org/officeDocument/2006/relationships/image" Target="../media/image73.emf"/><Relationship Id="rId5" Type="http://schemas.openxmlformats.org/officeDocument/2006/relationships/image" Target="../media/image72.png"/><Relationship Id="rId4" Type="http://schemas.openxmlformats.org/officeDocument/2006/relationships/image" Target="../media/image53.w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7.wmf"/><Relationship Id="rId5" Type="http://schemas.openxmlformats.org/officeDocument/2006/relationships/image" Target="../media/image76.png"/><Relationship Id="rId4" Type="http://schemas.openxmlformats.org/officeDocument/2006/relationships/image" Target="../media/image75.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9.wmf"/><Relationship Id="rId2" Type="http://schemas.openxmlformats.org/officeDocument/2006/relationships/slideLayout" Target="../slideLayouts/slideLayout3.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78.wmf"/><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84.wmf"/><Relationship Id="rId3" Type="http://schemas.openxmlformats.org/officeDocument/2006/relationships/notesSlide" Target="../notesSlides/notesSlide32.xml"/><Relationship Id="rId7" Type="http://schemas.openxmlformats.org/officeDocument/2006/relationships/image" Target="../media/image81.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83.wmf"/><Relationship Id="rId5" Type="http://schemas.openxmlformats.org/officeDocument/2006/relationships/image" Target="../media/image80.wmf"/><Relationship Id="rId15" Type="http://schemas.openxmlformats.org/officeDocument/2006/relationships/image" Target="../media/image86.png"/><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82.wmf"/><Relationship Id="rId14" Type="http://schemas.openxmlformats.org/officeDocument/2006/relationships/image" Target="../media/image85.wmf"/></Relationships>
</file>

<file path=ppt/slides/_rels/slide5.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88.wmf"/><Relationship Id="rId3" Type="http://schemas.openxmlformats.org/officeDocument/2006/relationships/notesSlide" Target="../notesSlides/notesSlide33.xml"/><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87.wmf"/><Relationship Id="rId5" Type="http://schemas.openxmlformats.org/officeDocument/2006/relationships/oleObject" Target="../embeddings/oleObject16.bin"/><Relationship Id="rId4" Type="http://schemas.openxmlformats.org/officeDocument/2006/relationships/image" Target="../media/image89.png"/><Relationship Id="rId9" Type="http://schemas.openxmlformats.org/officeDocument/2006/relationships/image" Target="../media/image90.w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95.wmf"/><Relationship Id="rId3" Type="http://schemas.openxmlformats.org/officeDocument/2006/relationships/notesSlide" Target="../notesSlides/notesSlide35.xml"/><Relationship Id="rId7" Type="http://schemas.openxmlformats.org/officeDocument/2006/relationships/image" Target="../media/image92.wmf"/><Relationship Id="rId12" Type="http://schemas.openxmlformats.org/officeDocument/2006/relationships/oleObject" Target="../embeddings/oleObject22.bin"/><Relationship Id="rId17" Type="http://schemas.openxmlformats.org/officeDocument/2006/relationships/image" Target="../media/image97.wmf"/><Relationship Id="rId2" Type="http://schemas.openxmlformats.org/officeDocument/2006/relationships/slideLayout" Target="../slideLayouts/slideLayout6.xml"/><Relationship Id="rId16" Type="http://schemas.openxmlformats.org/officeDocument/2006/relationships/oleObject" Target="../embeddings/oleObject24.bin"/><Relationship Id="rId1" Type="http://schemas.openxmlformats.org/officeDocument/2006/relationships/vmlDrawing" Target="../drawings/vmlDrawing9.vml"/><Relationship Id="rId6" Type="http://schemas.openxmlformats.org/officeDocument/2006/relationships/oleObject" Target="../embeddings/oleObject19.bin"/><Relationship Id="rId11" Type="http://schemas.openxmlformats.org/officeDocument/2006/relationships/image" Target="../media/image94.wmf"/><Relationship Id="rId5" Type="http://schemas.openxmlformats.org/officeDocument/2006/relationships/image" Target="../media/image91.wmf"/><Relationship Id="rId15" Type="http://schemas.openxmlformats.org/officeDocument/2006/relationships/image" Target="../media/image96.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93.wmf"/><Relationship Id="rId14" Type="http://schemas.openxmlformats.org/officeDocument/2006/relationships/oleObject" Target="../embeddings/oleObject23.bin"/></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8.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57.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4.emf"/><Relationship Id="rId7" Type="http://schemas.openxmlformats.org/officeDocument/2006/relationships/image" Target="../media/image101.emf"/><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10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99.emf"/><Relationship Id="rId5" Type="http://schemas.openxmlformats.org/officeDocument/2006/relationships/image" Target="../media/image108.emf"/><Relationship Id="rId4" Type="http://schemas.openxmlformats.org/officeDocument/2006/relationships/image" Target="../media/image107.emf"/></Relationships>
</file>

<file path=ppt/slides/_rels/slide61.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111.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4.xml"/><Relationship Id="rId1" Type="http://schemas.openxmlformats.org/officeDocument/2006/relationships/vmlDrawing" Target="../drawings/vmlDrawing11.vml"/><Relationship Id="rId5" Type="http://schemas.openxmlformats.org/officeDocument/2006/relationships/image" Target="../media/image112.png"/><Relationship Id="rId4" Type="http://schemas.openxmlformats.org/officeDocument/2006/relationships/image" Target="../media/image115.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8.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wmf"/><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126.wmf"/><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oleObject" Target="../embeddings/oleObject28.bin"/><Relationship Id="rId5" Type="http://schemas.openxmlformats.org/officeDocument/2006/relationships/image" Target="../media/image125.wmf"/><Relationship Id="rId4" Type="http://schemas.openxmlformats.org/officeDocument/2006/relationships/oleObject" Target="../embeddings/oleObject27.bin"/></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129.wmf"/><Relationship Id="rId5" Type="http://schemas.openxmlformats.org/officeDocument/2006/relationships/oleObject" Target="../embeddings/oleObject30.bin"/><Relationship Id="rId10" Type="http://schemas.openxmlformats.org/officeDocument/2006/relationships/image" Target="../media/image131.wmf"/><Relationship Id="rId4" Type="http://schemas.openxmlformats.org/officeDocument/2006/relationships/image" Target="../media/image128.wmf"/><Relationship Id="rId9" Type="http://schemas.openxmlformats.org/officeDocument/2006/relationships/oleObject" Target="../embeddings/oleObject32.bin"/></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3.xml"/><Relationship Id="rId1" Type="http://schemas.openxmlformats.org/officeDocument/2006/relationships/vmlDrawing" Target="../drawings/vmlDrawing14.vml"/><Relationship Id="rId5" Type="http://schemas.openxmlformats.org/officeDocument/2006/relationships/image" Target="../media/image131.wmf"/><Relationship Id="rId4" Type="http://schemas.openxmlformats.org/officeDocument/2006/relationships/oleObject" Target="../embeddings/oleObject33.bin"/></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134.wmf"/><Relationship Id="rId5" Type="http://schemas.openxmlformats.org/officeDocument/2006/relationships/oleObject" Target="../embeddings/oleObject35.bin"/><Relationship Id="rId4" Type="http://schemas.openxmlformats.org/officeDocument/2006/relationships/image" Target="../media/image133.wmf"/></Relationships>
</file>

<file path=ppt/slides/_rels/slide9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Text Box 2"/>
          <p:cNvSpPr txBox="1">
            <a:spLocks noChangeArrowheads="1"/>
          </p:cNvSpPr>
          <p:nvPr/>
        </p:nvSpPr>
        <p:spPr bwMode="auto">
          <a:xfrm>
            <a:off x="1712685" y="145141"/>
            <a:ext cx="8548914" cy="1323439"/>
          </a:xfrm>
          <a:prstGeom prst="rect">
            <a:avLst/>
          </a:prstGeom>
          <a:noFill/>
          <a:ln w="9525">
            <a:noFill/>
            <a:miter lim="800000"/>
            <a:headEnd/>
            <a:tailEnd/>
          </a:ln>
          <a:effectLst>
            <a:outerShdw dist="35921" dir="2700000" algn="ctr" rotWithShape="0">
              <a:schemeClr val="folHlink"/>
            </a:outerShdw>
          </a:effectLst>
        </p:spPr>
        <p:txBody>
          <a:bodyPr wrap="square">
            <a:spAutoFit/>
          </a:bodyPr>
          <a:lstStyle/>
          <a:p>
            <a:pPr algn="ctr"/>
            <a:r>
              <a:rPr lang="en-US" sz="4400" dirty="0">
                <a:solidFill>
                  <a:srgbClr val="FF0000"/>
                </a:solidFill>
              </a:rPr>
              <a:t>Image Enhancement</a:t>
            </a:r>
          </a:p>
          <a:p>
            <a:pPr algn="ctr"/>
            <a:r>
              <a:rPr lang="en-US" sz="3600" dirty="0">
                <a:solidFill>
                  <a:srgbClr val="FF0000"/>
                </a:solidFill>
              </a:rPr>
              <a:t>(Spatial Domain)</a:t>
            </a:r>
          </a:p>
        </p:txBody>
      </p:sp>
      <p:sp>
        <p:nvSpPr>
          <p:cNvPr id="8" name="TextBox 7"/>
          <p:cNvSpPr txBox="1"/>
          <p:nvPr/>
        </p:nvSpPr>
        <p:spPr>
          <a:xfrm>
            <a:off x="4547411" y="1533840"/>
            <a:ext cx="3377391" cy="461665"/>
          </a:xfrm>
          <a:prstGeom prst="rect">
            <a:avLst/>
          </a:prstGeom>
          <a:noFill/>
        </p:spPr>
        <p:txBody>
          <a:bodyPr wrap="square" rtlCol="0">
            <a:spAutoFit/>
          </a:bodyPr>
          <a:lstStyle/>
          <a:p>
            <a:r>
              <a:rPr lang="en-US" i="1" dirty="0"/>
              <a:t>Last updated: 13-11-15</a:t>
            </a:r>
          </a:p>
        </p:txBody>
      </p:sp>
      <p:sp>
        <p:nvSpPr>
          <p:cNvPr id="9" name="Rectangle 8"/>
          <p:cNvSpPr/>
          <p:nvPr/>
        </p:nvSpPr>
        <p:spPr>
          <a:xfrm>
            <a:off x="1745671" y="2143564"/>
            <a:ext cx="8745348" cy="2616101"/>
          </a:xfrm>
          <a:prstGeom prst="rect">
            <a:avLst/>
          </a:prstGeom>
        </p:spPr>
        <p:txBody>
          <a:bodyPr wrap="square">
            <a:spAutoFit/>
          </a:bodyPr>
          <a:lstStyle/>
          <a:p>
            <a:pPr>
              <a:spcBef>
                <a:spcPts val="600"/>
              </a:spcBef>
              <a:spcAft>
                <a:spcPts val="600"/>
              </a:spcAft>
            </a:pPr>
            <a:r>
              <a:rPr lang="en-US" b="1" dirty="0">
                <a:cs typeface="Times New Roman" pitchFamily="18" charset="0"/>
              </a:rPr>
              <a:t>$ </a:t>
            </a:r>
            <a:r>
              <a:rPr lang="en-US" b="1" dirty="0" err="1">
                <a:cs typeface="Times New Roman" pitchFamily="18" charset="0"/>
              </a:rPr>
              <a:t>Szeliski</a:t>
            </a:r>
            <a:r>
              <a:rPr lang="en-US" b="1" dirty="0">
                <a:cs typeface="Times New Roman" pitchFamily="18" charset="0"/>
              </a:rPr>
              <a:t> </a:t>
            </a:r>
            <a:r>
              <a:rPr lang="en-US" dirty="0">
                <a:cs typeface="Times New Roman" pitchFamily="18" charset="0"/>
              </a:rPr>
              <a:t>R., Computer Vision - Algorithms and Applications, Springer, 2011. (</a:t>
            </a:r>
            <a:r>
              <a:rPr lang="en-US" dirty="0"/>
              <a:t>Ch. 3)</a:t>
            </a:r>
          </a:p>
          <a:p>
            <a:pPr>
              <a:spcBef>
                <a:spcPts val="600"/>
              </a:spcBef>
              <a:spcAft>
                <a:spcPts val="600"/>
              </a:spcAft>
            </a:pPr>
            <a:r>
              <a:rPr lang="en-US" b="1" dirty="0"/>
              <a:t>Gonzalez</a:t>
            </a:r>
            <a:r>
              <a:rPr lang="en-US" dirty="0"/>
              <a:t> R. C., Woods R. E., </a:t>
            </a:r>
            <a:r>
              <a:rPr lang="en-US" dirty="0" err="1"/>
              <a:t>Eddins</a:t>
            </a:r>
            <a:r>
              <a:rPr lang="en-US" dirty="0"/>
              <a:t> S. L., </a:t>
            </a:r>
            <a:r>
              <a:rPr lang="en-US" i="1" dirty="0"/>
              <a:t>Digital Image Processing Using </a:t>
            </a:r>
            <a:r>
              <a:rPr lang="en-US" i="1" dirty="0" err="1"/>
              <a:t>Matlab</a:t>
            </a:r>
            <a:r>
              <a:rPr lang="en-US" dirty="0"/>
              <a:t>, Pearson Education, 2</a:t>
            </a:r>
            <a:r>
              <a:rPr lang="en-US" baseline="30000" dirty="0"/>
              <a:t>nd</a:t>
            </a:r>
            <a:r>
              <a:rPr lang="en-US" dirty="0"/>
              <a:t> edition, 2009. (Ch. 3)</a:t>
            </a:r>
          </a:p>
          <a:p>
            <a:pPr>
              <a:spcBef>
                <a:spcPts val="600"/>
              </a:spcBef>
              <a:spcAft>
                <a:spcPts val="600"/>
              </a:spcAft>
            </a:pPr>
            <a:r>
              <a:rPr lang="en-US" b="1" dirty="0"/>
              <a:t># Gonzalez</a:t>
            </a:r>
            <a:r>
              <a:rPr lang="en-US" dirty="0"/>
              <a:t> R. C., Woods R. E., </a:t>
            </a:r>
            <a:r>
              <a:rPr lang="en-US" dirty="0" err="1"/>
              <a:t>Eddins</a:t>
            </a:r>
            <a:r>
              <a:rPr lang="en-US" dirty="0"/>
              <a:t> S. L., </a:t>
            </a:r>
            <a:r>
              <a:rPr lang="en-US" i="1" dirty="0"/>
              <a:t>Digital Image Processing</a:t>
            </a:r>
            <a:r>
              <a:rPr lang="en-US" dirty="0"/>
              <a:t>, Pearson Education, 3</a:t>
            </a:r>
            <a:r>
              <a:rPr lang="en-US" baseline="30000" dirty="0"/>
              <a:t>rd</a:t>
            </a:r>
            <a:r>
              <a:rPr lang="en-US" dirty="0"/>
              <a:t> edition, 2007.	(Ch. 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2177142"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sp>
        <p:nvSpPr>
          <p:cNvPr id="4" name="TextBox 3"/>
          <p:cNvSpPr txBox="1"/>
          <p:nvPr/>
        </p:nvSpPr>
        <p:spPr>
          <a:xfrm>
            <a:off x="1587056" y="1545011"/>
            <a:ext cx="6272743" cy="5201424"/>
          </a:xfrm>
          <a:prstGeom prst="rect">
            <a:avLst/>
          </a:prstGeom>
          <a:noFill/>
        </p:spPr>
        <p:txBody>
          <a:bodyPr wrap="none" rtlCol="0">
            <a:spAutoFit/>
          </a:bodyPr>
          <a:lstStyle/>
          <a:p>
            <a:pPr>
              <a:spcBef>
                <a:spcPts val="600"/>
              </a:spcBef>
              <a:spcAft>
                <a:spcPts val="600"/>
              </a:spcAft>
            </a:pPr>
            <a:r>
              <a:rPr lang="en-US" sz="2800" dirty="0"/>
              <a:t>&gt;&gt; </a:t>
            </a:r>
            <a:r>
              <a:rPr lang="en-US" sz="2800" dirty="0" err="1"/>
              <a:t>rgb</a:t>
            </a:r>
            <a:r>
              <a:rPr lang="en-US" sz="2800" dirty="0"/>
              <a:t> = </a:t>
            </a:r>
            <a:r>
              <a:rPr lang="en-US" sz="2800" dirty="0" err="1"/>
              <a:t>imread</a:t>
            </a:r>
            <a:r>
              <a:rPr lang="en-US" sz="2800" dirty="0"/>
              <a:t>('baby-mom.tif');</a:t>
            </a:r>
          </a:p>
          <a:p>
            <a:pPr>
              <a:spcBef>
                <a:spcPts val="600"/>
              </a:spcBef>
              <a:spcAft>
                <a:spcPts val="600"/>
              </a:spcAft>
            </a:pPr>
            <a:r>
              <a:rPr lang="en-US" sz="2800" dirty="0"/>
              <a:t>&gt;&gt; </a:t>
            </a:r>
            <a:r>
              <a:rPr lang="en-US" sz="2800" dirty="0" err="1"/>
              <a:t>hsv</a:t>
            </a:r>
            <a:r>
              <a:rPr lang="en-US" sz="2800" dirty="0"/>
              <a:t> = rgb2hsv(</a:t>
            </a:r>
            <a:r>
              <a:rPr lang="en-US" sz="2800" dirty="0" err="1"/>
              <a:t>rgb</a:t>
            </a:r>
            <a:r>
              <a:rPr lang="en-US" sz="2800" dirty="0"/>
              <a:t>);</a:t>
            </a:r>
          </a:p>
          <a:p>
            <a:pPr>
              <a:spcBef>
                <a:spcPts val="600"/>
              </a:spcBef>
              <a:spcAft>
                <a:spcPts val="600"/>
              </a:spcAft>
            </a:pPr>
            <a:r>
              <a:rPr lang="en-US" sz="2800" dirty="0"/>
              <a:t>&gt;&gt; hsv1 = </a:t>
            </a:r>
            <a:r>
              <a:rPr lang="en-US" sz="2800" dirty="0" err="1"/>
              <a:t>hsv</a:t>
            </a:r>
            <a:r>
              <a:rPr lang="en-US" sz="2800" dirty="0"/>
              <a:t>(:, :, 1); </a:t>
            </a:r>
          </a:p>
          <a:p>
            <a:pPr>
              <a:spcBef>
                <a:spcPts val="600"/>
              </a:spcBef>
              <a:spcAft>
                <a:spcPts val="600"/>
              </a:spcAft>
            </a:pPr>
            <a:r>
              <a:rPr lang="en-US" sz="2800" dirty="0"/>
              <a:t>&gt;&gt; hsv2 = </a:t>
            </a:r>
            <a:r>
              <a:rPr lang="en-US" sz="2800" dirty="0" err="1"/>
              <a:t>hsv</a:t>
            </a:r>
            <a:r>
              <a:rPr lang="en-US" sz="2800" dirty="0"/>
              <a:t>(:, :, 2); </a:t>
            </a:r>
          </a:p>
          <a:p>
            <a:pPr>
              <a:spcBef>
                <a:spcPts val="600"/>
              </a:spcBef>
              <a:spcAft>
                <a:spcPts val="600"/>
              </a:spcAft>
            </a:pPr>
            <a:r>
              <a:rPr lang="en-US" sz="2800" dirty="0"/>
              <a:t>&gt;&gt; hsv3 = </a:t>
            </a:r>
            <a:r>
              <a:rPr lang="en-US" sz="2800" dirty="0" err="1"/>
              <a:t>hsv</a:t>
            </a:r>
            <a:r>
              <a:rPr lang="en-US" sz="2800" dirty="0"/>
              <a:t>(:, :, 3);</a:t>
            </a:r>
          </a:p>
          <a:p>
            <a:pPr>
              <a:spcBef>
                <a:spcPts val="600"/>
              </a:spcBef>
              <a:spcAft>
                <a:spcPts val="600"/>
              </a:spcAft>
            </a:pPr>
            <a:r>
              <a:rPr lang="en-US" sz="2800" dirty="0"/>
              <a:t>&gt;&gt; hsv3a = </a:t>
            </a:r>
            <a:r>
              <a:rPr lang="en-US" sz="2800" dirty="0" err="1"/>
              <a:t>imadjust</a:t>
            </a:r>
            <a:r>
              <a:rPr lang="en-US" sz="2800" dirty="0"/>
              <a:t>(hsv3);</a:t>
            </a:r>
          </a:p>
          <a:p>
            <a:pPr>
              <a:spcBef>
                <a:spcPts val="600"/>
              </a:spcBef>
              <a:spcAft>
                <a:spcPts val="600"/>
              </a:spcAft>
            </a:pPr>
            <a:r>
              <a:rPr lang="en-US" sz="2800" dirty="0"/>
              <a:t>&gt;&gt; </a:t>
            </a:r>
            <a:r>
              <a:rPr lang="en-US" sz="2800" dirty="0" err="1"/>
              <a:t>hsvNew</a:t>
            </a:r>
            <a:r>
              <a:rPr lang="en-US" sz="2800" dirty="0"/>
              <a:t> = cat(3, hsv1, hsv2, hsv3a);</a:t>
            </a:r>
          </a:p>
          <a:p>
            <a:pPr>
              <a:spcBef>
                <a:spcPts val="600"/>
              </a:spcBef>
              <a:spcAft>
                <a:spcPts val="600"/>
              </a:spcAft>
            </a:pPr>
            <a:r>
              <a:rPr lang="en-US" sz="2800" dirty="0"/>
              <a:t>&gt;&gt; </a:t>
            </a:r>
            <a:r>
              <a:rPr lang="en-US" sz="2800" dirty="0" err="1"/>
              <a:t>rgbNew</a:t>
            </a:r>
            <a:r>
              <a:rPr lang="en-US" sz="2800" dirty="0"/>
              <a:t> = hsv2rgb(</a:t>
            </a:r>
            <a:r>
              <a:rPr lang="en-US" sz="2800" dirty="0" err="1"/>
              <a:t>hsvNew</a:t>
            </a:r>
            <a:r>
              <a:rPr lang="en-US" sz="2800" dirty="0"/>
              <a:t>);</a:t>
            </a:r>
          </a:p>
          <a:p>
            <a:pPr>
              <a:spcBef>
                <a:spcPts val="600"/>
              </a:spcBef>
              <a:spcAft>
                <a:spcPts val="600"/>
              </a:spcAft>
            </a:pPr>
            <a:r>
              <a:rPr lang="en-US" sz="2800" dirty="0"/>
              <a:t>&gt;&gt; </a:t>
            </a:r>
            <a:r>
              <a:rPr lang="en-US" sz="2800" dirty="0" err="1"/>
              <a:t>imshow</a:t>
            </a:r>
            <a:r>
              <a:rPr lang="en-US" sz="2800" dirty="0"/>
              <a:t>(</a:t>
            </a:r>
            <a:r>
              <a:rPr lang="en-US" sz="2800" dirty="0" err="1"/>
              <a:t>rgb</a:t>
            </a:r>
            <a:r>
              <a:rPr lang="en-US" sz="2800" dirty="0"/>
              <a:t>), figure, </a:t>
            </a:r>
            <a:r>
              <a:rPr lang="en-US" sz="2800" dirty="0" err="1"/>
              <a:t>imshow</a:t>
            </a:r>
            <a:r>
              <a:rPr lang="en-US" sz="2800" dirty="0"/>
              <a:t>(</a:t>
            </a:r>
            <a:r>
              <a:rPr lang="en-US" sz="2800" dirty="0" err="1"/>
              <a:t>rgbNew</a:t>
            </a:r>
            <a:r>
              <a:rPr lang="en-US" sz="2800" dirty="0"/>
              <a:t>)</a:t>
            </a:r>
          </a:p>
        </p:txBody>
      </p:sp>
      <p:pic>
        <p:nvPicPr>
          <p:cNvPr id="322562" name="Picture 2"/>
          <p:cNvPicPr>
            <a:picLocks noChangeAspect="1" noChangeArrowheads="1"/>
          </p:cNvPicPr>
          <p:nvPr/>
        </p:nvPicPr>
        <p:blipFill>
          <a:blip r:embed="rId3"/>
          <a:srcRect l="17404" t="6322" r="18128" b="12688"/>
          <a:stretch>
            <a:fillRect/>
          </a:stretch>
        </p:blipFill>
        <p:spPr bwMode="auto">
          <a:xfrm>
            <a:off x="8630117" y="1545022"/>
            <a:ext cx="1801400" cy="2317531"/>
          </a:xfrm>
          <a:prstGeom prst="rect">
            <a:avLst/>
          </a:prstGeom>
          <a:noFill/>
          <a:ln w="9525">
            <a:noFill/>
            <a:miter lim="800000"/>
            <a:headEnd/>
            <a:tailEnd/>
          </a:ln>
          <a:effectLst/>
        </p:spPr>
      </p:pic>
      <p:pic>
        <p:nvPicPr>
          <p:cNvPr id="322563" name="Picture 3"/>
          <p:cNvPicPr>
            <a:picLocks noChangeAspect="1" noChangeArrowheads="1"/>
          </p:cNvPicPr>
          <p:nvPr/>
        </p:nvPicPr>
        <p:blipFill>
          <a:blip r:embed="rId4"/>
          <a:srcRect l="17766" t="5968" r="18128" b="12688"/>
          <a:stretch>
            <a:fillRect/>
          </a:stretch>
        </p:blipFill>
        <p:spPr bwMode="auto">
          <a:xfrm>
            <a:off x="8665779" y="4130566"/>
            <a:ext cx="1800000" cy="23389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3" name="Content Placeholder 2"/>
          <p:cNvSpPr>
            <a:spLocks noGrp="1"/>
          </p:cNvSpPr>
          <p:nvPr>
            <p:ph idx="1"/>
          </p:nvPr>
        </p:nvSpPr>
        <p:spPr/>
        <p:txBody>
          <a:bodyPr/>
          <a:lstStyle/>
          <a:p>
            <a:pPr>
              <a:buNone/>
            </a:pPr>
            <a:endParaRPr lang="en-US" sz="3600" dirty="0"/>
          </a:p>
          <a:p>
            <a:pPr>
              <a:buNone/>
            </a:pPr>
            <a:endParaRPr lang="en-US" sz="3600" dirty="0"/>
          </a:p>
          <a:p>
            <a:pPr algn="ctr">
              <a:buNone/>
            </a:pPr>
            <a:r>
              <a:rPr lang="en-US" sz="3600" dirty="0"/>
              <a:t>Remaining part is for DIP Graduate students only</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1603376" y="1543051"/>
            <a:ext cx="3992563" cy="519113"/>
          </a:xfrm>
          <a:prstGeom prst="rect">
            <a:avLst/>
          </a:prstGeom>
          <a:noFill/>
          <a:ln w="9525" algn="ctr">
            <a:noFill/>
            <a:miter lim="800000"/>
            <a:headEnd/>
            <a:tailEnd/>
          </a:ln>
          <a:effectLst/>
        </p:spPr>
        <p:txBody>
          <a:bodyPr wrap="none">
            <a:spAutoFit/>
          </a:bodyPr>
          <a:lstStyle/>
          <a:p>
            <a:pPr marL="457200" indent="-457200"/>
            <a:r>
              <a:rPr lang="en-US" sz="2800"/>
              <a:t>Nonlinear Spatial Filtering</a:t>
            </a:r>
          </a:p>
        </p:txBody>
      </p:sp>
      <p:sp>
        <p:nvSpPr>
          <p:cNvPr id="232452" name="Rectangle 4"/>
          <p:cNvSpPr>
            <a:spLocks noChangeArrowheads="1"/>
          </p:cNvSpPr>
          <p:nvPr/>
        </p:nvSpPr>
        <p:spPr bwMode="auto">
          <a:xfrm>
            <a:off x="1676400" y="2416175"/>
            <a:ext cx="8699500" cy="3873500"/>
          </a:xfrm>
          <a:prstGeom prst="rect">
            <a:avLst/>
          </a:prstGeom>
          <a:noFill/>
          <a:ln w="9525" algn="ctr">
            <a:noFill/>
            <a:miter lim="800000"/>
            <a:headEnd/>
            <a:tailEnd/>
          </a:ln>
          <a:effectLst/>
        </p:spPr>
        <p:txBody>
          <a:bodyPr>
            <a:spAutoFit/>
          </a:bodyPr>
          <a:lstStyle/>
          <a:p>
            <a:pPr marL="457200" indent="-457200"/>
            <a:r>
              <a:rPr lang="en-US" dirty="0" err="1"/>
              <a:t>Matlab</a:t>
            </a:r>
            <a:r>
              <a:rPr lang="en-US" dirty="0"/>
              <a:t> functions are </a:t>
            </a:r>
            <a:r>
              <a:rPr lang="en-US" dirty="0" err="1"/>
              <a:t>nlfilter</a:t>
            </a:r>
            <a:r>
              <a:rPr lang="en-US" dirty="0"/>
              <a:t> and </a:t>
            </a:r>
            <a:r>
              <a:rPr lang="en-US" dirty="0" err="1"/>
              <a:t>colfilt</a:t>
            </a:r>
            <a:endParaRPr lang="en-US" dirty="0"/>
          </a:p>
          <a:p>
            <a:pPr marL="457200" indent="-457200"/>
            <a:endParaRPr lang="en-US" sz="2800" dirty="0"/>
          </a:p>
          <a:p>
            <a:pPr marL="457200" indent="-457200"/>
            <a:r>
              <a:rPr lang="en-US" sz="2800" dirty="0" err="1"/>
              <a:t>colfilt</a:t>
            </a:r>
            <a:r>
              <a:rPr lang="en-US" sz="2800" dirty="0"/>
              <a:t>:</a:t>
            </a:r>
          </a:p>
          <a:p>
            <a:pPr marL="457200" indent="-457200"/>
            <a:endParaRPr lang="en-US" sz="2800" dirty="0"/>
          </a:p>
          <a:p>
            <a:pPr marL="457200" indent="-457200"/>
            <a:r>
              <a:rPr lang="en-US" sz="2800" dirty="0"/>
              <a:t>Given an input image of size </a:t>
            </a:r>
            <a:r>
              <a:rPr lang="en-US" sz="2800" i="1" dirty="0"/>
              <a:t>M</a:t>
            </a:r>
            <a:r>
              <a:rPr lang="en-US" altLang="zh-TW" sz="2800" dirty="0">
                <a:ea typeface="新細明體" pitchFamily="18" charset="-120"/>
                <a:sym typeface="Mathematica1" pitchFamily="2" charset="2"/>
              </a:rPr>
              <a:t></a:t>
            </a:r>
            <a:r>
              <a:rPr lang="en-US" sz="2800" i="1" dirty="0"/>
              <a:t>N</a:t>
            </a:r>
            <a:r>
              <a:rPr lang="en-US" sz="2800" dirty="0"/>
              <a:t>, and a neighborhood of size </a:t>
            </a:r>
            <a:r>
              <a:rPr lang="en-US" sz="2800" i="1" dirty="0" err="1"/>
              <a:t>m</a:t>
            </a:r>
            <a:r>
              <a:rPr lang="en-US" altLang="zh-TW" dirty="0" err="1">
                <a:ea typeface="新細明體" pitchFamily="18" charset="-120"/>
                <a:sym typeface="Mathematica1" pitchFamily="2" charset="2"/>
              </a:rPr>
              <a:t></a:t>
            </a:r>
            <a:r>
              <a:rPr lang="en-US" sz="2800" i="1" dirty="0" err="1">
                <a:sym typeface="Arial" pitchFamily="34" charset="0"/>
              </a:rPr>
              <a:t>n</a:t>
            </a:r>
            <a:endParaRPr lang="en-US" sz="2800" i="1" dirty="0">
              <a:sym typeface="Arial" pitchFamily="34" charset="0"/>
            </a:endParaRPr>
          </a:p>
          <a:p>
            <a:pPr marL="457200" indent="-457200"/>
            <a:r>
              <a:rPr lang="en-US" sz="2800" dirty="0">
                <a:sym typeface="Arial" pitchFamily="34" charset="0"/>
              </a:rPr>
              <a:t>Output image would be of size </a:t>
            </a:r>
            <a:r>
              <a:rPr lang="en-US" i="1" dirty="0" err="1"/>
              <a:t>mn</a:t>
            </a:r>
            <a:r>
              <a:rPr lang="en-US" altLang="zh-TW" dirty="0" err="1">
                <a:ea typeface="新細明體" pitchFamily="18" charset="-120"/>
                <a:sym typeface="Mathematica1" pitchFamily="2" charset="2"/>
              </a:rPr>
              <a:t></a:t>
            </a:r>
            <a:r>
              <a:rPr lang="en-US" i="1" dirty="0" err="1">
                <a:sym typeface="Arial" pitchFamily="34" charset="0"/>
              </a:rPr>
              <a:t>MN</a:t>
            </a:r>
            <a:r>
              <a:rPr lang="en-US" sz="2800" dirty="0">
                <a:sym typeface="Arial" pitchFamily="34" charset="0"/>
              </a:rPr>
              <a:t> </a:t>
            </a:r>
          </a:p>
          <a:p>
            <a:pPr marL="457200" indent="-457200"/>
            <a:r>
              <a:rPr lang="en-US" sz="2800" dirty="0">
                <a:sym typeface="Arial" pitchFamily="34" charset="0"/>
              </a:rPr>
              <a:t>Syntax:</a:t>
            </a:r>
          </a:p>
          <a:p>
            <a:pPr marL="457200" indent="-457200"/>
            <a:r>
              <a:rPr lang="en-US" sz="2800" dirty="0">
                <a:sym typeface="Arial" pitchFamily="34" charset="0"/>
              </a:rPr>
              <a:t>	g = </a:t>
            </a:r>
            <a:r>
              <a:rPr lang="en-US" sz="2800" dirty="0" err="1">
                <a:sym typeface="Arial" pitchFamily="34" charset="0"/>
              </a:rPr>
              <a:t>colfilt</a:t>
            </a:r>
            <a:r>
              <a:rPr lang="en-US" sz="2800" dirty="0">
                <a:sym typeface="Arial" pitchFamily="34" charset="0"/>
              </a:rPr>
              <a:t>(f, [m n], ‘sliding’, @fun, parameters)</a:t>
            </a:r>
          </a:p>
        </p:txBody>
      </p:sp>
      <p:sp>
        <p:nvSpPr>
          <p:cNvPr id="5" name="Rectangle 4"/>
          <p:cNvSpPr>
            <a:spLocks noChangeArrowheads="1"/>
          </p:cNvSpPr>
          <p:nvPr/>
        </p:nvSpPr>
        <p:spPr bwMode="auto">
          <a:xfrm>
            <a:off x="2830513" y="579439"/>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6" name="Picture 6" descr="block6"/>
          <p:cNvPicPr>
            <a:picLocks noChangeAspect="1" noChangeArrowheads="1"/>
          </p:cNvPicPr>
          <p:nvPr/>
        </p:nvPicPr>
        <p:blipFill>
          <a:blip r:embed="rId3" cstate="print"/>
          <a:srcRect/>
          <a:stretch>
            <a:fillRect/>
          </a:stretch>
        </p:blipFill>
        <p:spPr bwMode="auto">
          <a:xfrm>
            <a:off x="4949379" y="4087228"/>
            <a:ext cx="5337401" cy="2705911"/>
          </a:xfrm>
          <a:prstGeom prst="rect">
            <a:avLst/>
          </a:prstGeom>
          <a:noFill/>
        </p:spPr>
      </p:pic>
      <p:sp>
        <p:nvSpPr>
          <p:cNvPr id="240647" name="Rectangle 7"/>
          <p:cNvSpPr>
            <a:spLocks noChangeArrowheads="1"/>
          </p:cNvSpPr>
          <p:nvPr/>
        </p:nvSpPr>
        <p:spPr bwMode="auto">
          <a:xfrm>
            <a:off x="1643064" y="1527461"/>
            <a:ext cx="8715375" cy="2554545"/>
          </a:xfrm>
          <a:prstGeom prst="rect">
            <a:avLst/>
          </a:prstGeom>
          <a:noFill/>
          <a:ln w="9525">
            <a:noFill/>
            <a:miter lim="800000"/>
            <a:headEnd/>
            <a:tailEnd/>
          </a:ln>
          <a:effectLst/>
        </p:spPr>
        <p:txBody>
          <a:bodyPr anchor="ctr">
            <a:spAutoFit/>
          </a:bodyPr>
          <a:lstStyle/>
          <a:p>
            <a:pPr algn="just"/>
            <a:r>
              <a:rPr lang="en-US" sz="2000" dirty="0" err="1">
                <a:latin typeface="宋体" pitchFamily="2" charset="-122"/>
              </a:rPr>
              <a:t>colfilt</a:t>
            </a:r>
            <a:r>
              <a:rPr lang="en-US" sz="2000" dirty="0"/>
              <a:t>: Creates a Temporary Matrix say A for Sliding Neighborhood. It can perform similar operations to </a:t>
            </a:r>
            <a:r>
              <a:rPr lang="en-US" sz="2000" dirty="0" err="1"/>
              <a:t>blkproc</a:t>
            </a:r>
            <a:r>
              <a:rPr lang="en-US" sz="2000" dirty="0"/>
              <a:t> and </a:t>
            </a:r>
            <a:r>
              <a:rPr lang="en-US" sz="2000" dirty="0" err="1"/>
              <a:t>nlfilter</a:t>
            </a:r>
            <a:r>
              <a:rPr lang="en-US" sz="2000" dirty="0"/>
              <a:t>, but often executes much faster.</a:t>
            </a:r>
          </a:p>
          <a:p>
            <a:pPr algn="just"/>
            <a:r>
              <a:rPr lang="en-US" sz="2000" dirty="0"/>
              <a:t>In this figure, a 6-by-5 image matrix is processed in 2-by-3 neighborhoods. </a:t>
            </a:r>
            <a:r>
              <a:rPr lang="en-US" sz="2000" dirty="0" err="1">
                <a:latin typeface="宋体" pitchFamily="2" charset="-122"/>
              </a:rPr>
              <a:t>colfilt</a:t>
            </a:r>
            <a:r>
              <a:rPr lang="en-US" sz="2000" dirty="0"/>
              <a:t> creates one column for each pixel in the image, so there are a total of 30 columns in the temporary matrix. Each pixel’s column contains the value of the pixels in its neighborhood, so there are six rows. </a:t>
            </a:r>
            <a:r>
              <a:rPr lang="en-US" sz="2000" dirty="0" err="1">
                <a:latin typeface="宋体" pitchFamily="2" charset="-122"/>
              </a:rPr>
              <a:t>colfilt</a:t>
            </a:r>
            <a:r>
              <a:rPr lang="en-US" sz="2000" dirty="0"/>
              <a:t> zero-pads the input image as necessary. For example, the neighborhood of the upper left pixel in the figure has two zero-valued neighbors, due to zero padding.  </a:t>
            </a:r>
          </a:p>
        </p:txBody>
      </p:sp>
      <p:sp>
        <p:nvSpPr>
          <p:cNvPr id="5" name="Rectangle 4"/>
          <p:cNvSpPr>
            <a:spLocks noChangeArrowheads="1"/>
          </p:cNvSpPr>
          <p:nvPr/>
        </p:nvSpPr>
        <p:spPr bwMode="auto">
          <a:xfrm>
            <a:off x="2830513" y="579439"/>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bwMode="auto">
          <a:xfrm>
            <a:off x="1606550" y="1744664"/>
            <a:ext cx="8479559" cy="4149725"/>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FontTx/>
              <a:buNone/>
            </a:pPr>
            <a:r>
              <a:rPr lang="en-US" sz="2000" dirty="0"/>
              <a:t>&gt;&gt; f=[1 2; 3 4]</a:t>
            </a:r>
          </a:p>
          <a:p>
            <a:pPr>
              <a:lnSpc>
                <a:spcPct val="80000"/>
              </a:lnSpc>
              <a:buFontTx/>
              <a:buNone/>
            </a:pPr>
            <a:r>
              <a:rPr lang="en-US" sz="2000" dirty="0"/>
              <a:t>f =</a:t>
            </a:r>
          </a:p>
          <a:p>
            <a:pPr>
              <a:lnSpc>
                <a:spcPct val="80000"/>
              </a:lnSpc>
              <a:buFontTx/>
              <a:buNone/>
            </a:pPr>
            <a:r>
              <a:rPr lang="en-US" sz="2000" dirty="0"/>
              <a:t>     </a:t>
            </a:r>
            <a:r>
              <a:rPr lang="en-US" sz="2000" dirty="0">
                <a:solidFill>
                  <a:srgbClr val="FF0000"/>
                </a:solidFill>
              </a:rPr>
              <a:t>1     2</a:t>
            </a:r>
          </a:p>
          <a:p>
            <a:pPr>
              <a:lnSpc>
                <a:spcPct val="80000"/>
              </a:lnSpc>
              <a:buFontTx/>
              <a:buNone/>
            </a:pPr>
            <a:r>
              <a:rPr lang="en-US" sz="2000" dirty="0">
                <a:solidFill>
                  <a:srgbClr val="FF0000"/>
                </a:solidFill>
              </a:rPr>
              <a:t>     3     4</a:t>
            </a:r>
          </a:p>
          <a:p>
            <a:pPr>
              <a:lnSpc>
                <a:spcPct val="80000"/>
              </a:lnSpc>
              <a:buFontTx/>
              <a:buNone/>
            </a:pPr>
            <a:r>
              <a:rPr lang="en-US" sz="2000" dirty="0"/>
              <a:t>&gt;&gt; g = </a:t>
            </a:r>
            <a:r>
              <a:rPr lang="en-US" sz="2000" dirty="0" err="1"/>
              <a:t>colfilt</a:t>
            </a:r>
            <a:r>
              <a:rPr lang="en-US" sz="2000" dirty="0"/>
              <a:t>(f,[3 3],'</a:t>
            </a:r>
            <a:r>
              <a:rPr lang="en-US" sz="2000" dirty="0" err="1"/>
              <a:t>sliding',@mean</a:t>
            </a:r>
            <a:r>
              <a:rPr lang="en-US" sz="2000" dirty="0"/>
              <a:t>)  </a:t>
            </a:r>
          </a:p>
          <a:p>
            <a:pPr>
              <a:lnSpc>
                <a:spcPct val="80000"/>
              </a:lnSpc>
              <a:buFontTx/>
              <a:buNone/>
            </a:pPr>
            <a:r>
              <a:rPr lang="en-US" sz="2000" dirty="0">
                <a:solidFill>
                  <a:schemeClr val="accent2"/>
                </a:solidFill>
              </a:rPr>
              <a:t>		% 'sliding' or [</a:t>
            </a:r>
            <a:r>
              <a:rPr lang="en-US" sz="2000" dirty="0" err="1">
                <a:solidFill>
                  <a:schemeClr val="accent2"/>
                </a:solidFill>
              </a:rPr>
              <a:t>mblock</a:t>
            </a:r>
            <a:r>
              <a:rPr lang="en-US" sz="2000" dirty="0">
                <a:solidFill>
                  <a:schemeClr val="accent2"/>
                </a:solidFill>
              </a:rPr>
              <a:t> </a:t>
            </a:r>
            <a:r>
              <a:rPr lang="en-US" sz="2000" dirty="0" err="1">
                <a:solidFill>
                  <a:schemeClr val="accent2"/>
                </a:solidFill>
              </a:rPr>
              <a:t>nblock</a:t>
            </a:r>
            <a:r>
              <a:rPr lang="en-US" sz="2000" dirty="0">
                <a:solidFill>
                  <a:schemeClr val="accent2"/>
                </a:solidFill>
              </a:rPr>
              <a:t>]</a:t>
            </a:r>
          </a:p>
          <a:p>
            <a:pPr>
              <a:lnSpc>
                <a:spcPct val="80000"/>
              </a:lnSpc>
              <a:buFontTx/>
              <a:buNone/>
            </a:pPr>
            <a:r>
              <a:rPr lang="en-US" sz="2000" dirty="0"/>
              <a:t>g =</a:t>
            </a:r>
          </a:p>
          <a:p>
            <a:pPr>
              <a:lnSpc>
                <a:spcPct val="80000"/>
              </a:lnSpc>
              <a:buFontTx/>
              <a:buNone/>
            </a:pPr>
            <a:r>
              <a:rPr lang="en-US" sz="2000" dirty="0"/>
              <a:t>    </a:t>
            </a:r>
            <a:r>
              <a:rPr lang="en-US" sz="2000" dirty="0">
                <a:solidFill>
                  <a:srgbClr val="FF0000"/>
                </a:solidFill>
              </a:rPr>
              <a:t>1.1111    1.1111</a:t>
            </a:r>
          </a:p>
          <a:p>
            <a:pPr>
              <a:lnSpc>
                <a:spcPct val="80000"/>
              </a:lnSpc>
              <a:buFontTx/>
              <a:buNone/>
            </a:pPr>
            <a:r>
              <a:rPr lang="en-US" sz="2000" dirty="0">
                <a:solidFill>
                  <a:srgbClr val="FF0000"/>
                </a:solidFill>
              </a:rPr>
              <a:t>    1.1111    1.1111</a:t>
            </a:r>
          </a:p>
          <a:p>
            <a:pPr>
              <a:lnSpc>
                <a:spcPct val="80000"/>
              </a:lnSpc>
              <a:buFontTx/>
              <a:buNone/>
            </a:pPr>
            <a:endParaRPr lang="en-US" sz="2000" dirty="0">
              <a:solidFill>
                <a:srgbClr val="FF0000"/>
              </a:solidFill>
            </a:endParaRPr>
          </a:p>
          <a:p>
            <a:pPr>
              <a:lnSpc>
                <a:spcPct val="80000"/>
              </a:lnSpc>
              <a:buFontTx/>
              <a:buNone/>
            </a:pPr>
            <a:r>
              <a:rPr lang="en-US" sz="2000" dirty="0"/>
              <a:t>&gt;&gt; g = </a:t>
            </a:r>
            <a:r>
              <a:rPr lang="en-US" sz="2000" dirty="0" err="1"/>
              <a:t>colfilt</a:t>
            </a:r>
            <a:r>
              <a:rPr lang="en-US" sz="2000" dirty="0"/>
              <a:t>(f,[3 3],'</a:t>
            </a:r>
            <a:r>
              <a:rPr lang="en-US" sz="2000" dirty="0" err="1"/>
              <a:t>sliding',@gmean</a:t>
            </a:r>
            <a:r>
              <a:rPr lang="en-US" sz="2000" dirty="0"/>
              <a:t>)</a:t>
            </a:r>
          </a:p>
          <a:p>
            <a:pPr>
              <a:lnSpc>
                <a:spcPct val="80000"/>
              </a:lnSpc>
              <a:buFontTx/>
              <a:buNone/>
            </a:pPr>
            <a:r>
              <a:rPr lang="en-US" sz="2000" dirty="0"/>
              <a:t>g =</a:t>
            </a:r>
          </a:p>
          <a:p>
            <a:pPr>
              <a:lnSpc>
                <a:spcPct val="80000"/>
              </a:lnSpc>
              <a:buFontTx/>
              <a:buNone/>
            </a:pPr>
            <a:r>
              <a:rPr lang="en-US" sz="2000" dirty="0"/>
              <a:t>     </a:t>
            </a:r>
            <a:r>
              <a:rPr lang="en-US" sz="2000" dirty="0">
                <a:solidFill>
                  <a:srgbClr val="FF0000"/>
                </a:solidFill>
              </a:rPr>
              <a:t>0     0</a:t>
            </a:r>
          </a:p>
          <a:p>
            <a:pPr>
              <a:lnSpc>
                <a:spcPct val="80000"/>
              </a:lnSpc>
              <a:buFontTx/>
              <a:buNone/>
            </a:pPr>
            <a:r>
              <a:rPr lang="en-US" sz="2000" dirty="0">
                <a:solidFill>
                  <a:srgbClr val="FF0000"/>
                </a:solidFill>
              </a:rPr>
              <a:t>     0     0</a:t>
            </a:r>
          </a:p>
          <a:p>
            <a:pPr>
              <a:lnSpc>
                <a:spcPct val="80000"/>
              </a:lnSpc>
              <a:buFontTx/>
              <a:buNone/>
            </a:pPr>
            <a:endParaRPr lang="en-US" sz="2000" dirty="0">
              <a:solidFill>
                <a:srgbClr val="FF0000"/>
              </a:solidFill>
            </a:endParaRPr>
          </a:p>
          <a:p>
            <a:pPr>
              <a:lnSpc>
                <a:spcPct val="80000"/>
              </a:lnSpc>
              <a:buFontTx/>
              <a:buNone/>
            </a:pPr>
            <a:r>
              <a:rPr lang="en-US" dirty="0"/>
              <a:t>Why?</a:t>
            </a:r>
          </a:p>
        </p:txBody>
      </p:sp>
      <p:sp>
        <p:nvSpPr>
          <p:cNvPr id="233476" name="Rectangle 4"/>
          <p:cNvSpPr>
            <a:spLocks noChangeArrowheads="1"/>
          </p:cNvSpPr>
          <p:nvPr/>
        </p:nvSpPr>
        <p:spPr bwMode="auto">
          <a:xfrm>
            <a:off x="4632325" y="5495816"/>
            <a:ext cx="5964238" cy="1292225"/>
          </a:xfrm>
          <a:prstGeom prst="rect">
            <a:avLst/>
          </a:prstGeom>
          <a:noFill/>
          <a:ln w="9525">
            <a:solidFill>
              <a:schemeClr val="tx1"/>
            </a:solidFill>
            <a:miter lim="800000"/>
            <a:headEnd/>
            <a:tailEnd/>
          </a:ln>
          <a:effectLst/>
        </p:spPr>
        <p:txBody>
          <a:bodyPr/>
          <a:lstStyle/>
          <a:p>
            <a:pPr marL="342900" indent="-342900">
              <a:lnSpc>
                <a:spcPct val="80000"/>
              </a:lnSpc>
              <a:spcBef>
                <a:spcPct val="20000"/>
              </a:spcBef>
            </a:pPr>
            <a:r>
              <a:rPr lang="en-US" sz="2000" dirty="0"/>
              <a:t>% </a:t>
            </a:r>
            <a:r>
              <a:rPr lang="en-US" sz="2000" dirty="0" err="1"/>
              <a:t>gmean.m</a:t>
            </a:r>
            <a:endParaRPr lang="en-US" sz="2000" dirty="0"/>
          </a:p>
          <a:p>
            <a:pPr marL="342900" indent="-342900">
              <a:lnSpc>
                <a:spcPct val="80000"/>
              </a:lnSpc>
              <a:spcBef>
                <a:spcPct val="20000"/>
              </a:spcBef>
            </a:pPr>
            <a:r>
              <a:rPr lang="en-US" sz="2000" dirty="0"/>
              <a:t>function v = </a:t>
            </a:r>
            <a:r>
              <a:rPr lang="en-US" sz="2000" dirty="0" err="1"/>
              <a:t>gmean</a:t>
            </a:r>
            <a:r>
              <a:rPr lang="en-US" sz="2000" dirty="0"/>
              <a:t>(A)</a:t>
            </a:r>
          </a:p>
          <a:p>
            <a:pPr marL="342900" indent="-342900">
              <a:lnSpc>
                <a:spcPct val="80000"/>
              </a:lnSpc>
              <a:spcBef>
                <a:spcPct val="20000"/>
              </a:spcBef>
            </a:pPr>
            <a:r>
              <a:rPr lang="en-US" sz="2000" dirty="0" err="1"/>
              <a:t>mn</a:t>
            </a:r>
            <a:r>
              <a:rPr lang="en-US" sz="2000" dirty="0"/>
              <a:t> = size(A,1); </a:t>
            </a:r>
            <a:r>
              <a:rPr lang="en-US" sz="1600" dirty="0"/>
              <a:t>% The length of the columns of A is always </a:t>
            </a:r>
            <a:r>
              <a:rPr lang="en-US" sz="1600" dirty="0" err="1"/>
              <a:t>mn</a:t>
            </a:r>
            <a:endParaRPr lang="en-US" sz="1600" dirty="0"/>
          </a:p>
          <a:p>
            <a:pPr marL="342900" indent="-342900">
              <a:lnSpc>
                <a:spcPct val="80000"/>
              </a:lnSpc>
              <a:spcBef>
                <a:spcPct val="20000"/>
              </a:spcBef>
            </a:pPr>
            <a:r>
              <a:rPr lang="en-US" sz="2000" dirty="0"/>
              <a:t>v = prod(A,1).^(1/</a:t>
            </a:r>
            <a:r>
              <a:rPr lang="en-US" sz="2000" dirty="0" err="1"/>
              <a:t>mn</a:t>
            </a:r>
            <a:r>
              <a:rPr lang="en-US" sz="2000" dirty="0"/>
              <a:t>);</a:t>
            </a:r>
          </a:p>
        </p:txBody>
      </p:sp>
      <p:sp>
        <p:nvSpPr>
          <p:cNvPr id="5" name="Rectangle 4"/>
          <p:cNvSpPr>
            <a:spLocks noChangeArrowheads="1"/>
          </p:cNvSpPr>
          <p:nvPr/>
        </p:nvSpPr>
        <p:spPr bwMode="auto">
          <a:xfrm>
            <a:off x="2830513" y="579439"/>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graphicFrame>
        <p:nvGraphicFramePr>
          <p:cNvPr id="6" name="Table 5"/>
          <p:cNvGraphicFramePr>
            <a:graphicFrameLocks noGrp="1"/>
          </p:cNvGraphicFramePr>
          <p:nvPr/>
        </p:nvGraphicFramePr>
        <p:xfrm>
          <a:off x="6530714" y="2341370"/>
          <a:ext cx="1578952" cy="1483360"/>
        </p:xfrm>
        <a:graphic>
          <a:graphicData uri="http://schemas.openxmlformats.org/drawingml/2006/table">
            <a:tbl>
              <a:tblPr firstRow="1" bandRow="1">
                <a:tableStyleId>{5C22544A-7EE6-4342-B048-85BDC9FD1C3A}</a:tableStyleId>
              </a:tblPr>
              <a:tblGrid>
                <a:gridCol w="394738">
                  <a:extLst>
                    <a:ext uri="{9D8B030D-6E8A-4147-A177-3AD203B41FA5}">
                      <a16:colId xmlns:a16="http://schemas.microsoft.com/office/drawing/2014/main" val="20000"/>
                    </a:ext>
                  </a:extLst>
                </a:gridCol>
                <a:gridCol w="394738">
                  <a:extLst>
                    <a:ext uri="{9D8B030D-6E8A-4147-A177-3AD203B41FA5}">
                      <a16:colId xmlns:a16="http://schemas.microsoft.com/office/drawing/2014/main" val="20001"/>
                    </a:ext>
                  </a:extLst>
                </a:gridCol>
                <a:gridCol w="394738">
                  <a:extLst>
                    <a:ext uri="{9D8B030D-6E8A-4147-A177-3AD203B41FA5}">
                      <a16:colId xmlns:a16="http://schemas.microsoft.com/office/drawing/2014/main" val="20002"/>
                    </a:ext>
                  </a:extLst>
                </a:gridCol>
                <a:gridCol w="394738">
                  <a:extLst>
                    <a:ext uri="{9D8B030D-6E8A-4147-A177-3AD203B41FA5}">
                      <a16:colId xmlns:a16="http://schemas.microsoft.com/office/drawing/2014/main" val="20003"/>
                    </a:ext>
                  </a:extLst>
                </a:gridCol>
              </a:tblGrid>
              <a:tr h="370840">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0"/>
                  </a:ext>
                </a:extLst>
              </a:tr>
              <a:tr h="370840">
                <a:tc>
                  <a:txBody>
                    <a:bodyPr/>
                    <a:lstStyle/>
                    <a:p>
                      <a:r>
                        <a:rPr lang="en-US" dirty="0" smtClean="0">
                          <a:solidFill>
                            <a:schemeClr val="tx1"/>
                          </a:solidFill>
                        </a:rPr>
                        <a:t>0</a:t>
                      </a:r>
                      <a:endParaRPr lang="en-US" dirty="0">
                        <a:solidFill>
                          <a:schemeClr val="tx1"/>
                        </a:solidFill>
                      </a:endParaRPr>
                    </a:p>
                  </a:txBody>
                  <a:tcPr>
                    <a:noFill/>
                  </a:tcPr>
                </a:tc>
                <a:tc>
                  <a:txBody>
                    <a:bodyPr/>
                    <a:lstStyle/>
                    <a:p>
                      <a:r>
                        <a:rPr lang="en-US" b="0" dirty="0" smtClean="0">
                          <a:solidFill>
                            <a:schemeClr val="tx1"/>
                          </a:solidFill>
                        </a:rPr>
                        <a:t>1</a:t>
                      </a:r>
                      <a:endParaRPr lang="en-US" b="0" dirty="0">
                        <a:solidFill>
                          <a:schemeClr val="tx1"/>
                        </a:solidFill>
                      </a:endParaRPr>
                    </a:p>
                  </a:txBody>
                  <a:tcPr>
                    <a:noFill/>
                  </a:tcPr>
                </a:tc>
                <a:tc>
                  <a:txBody>
                    <a:bodyPr/>
                    <a:lstStyle/>
                    <a:p>
                      <a:r>
                        <a:rPr lang="en-US" b="0" dirty="0" smtClean="0">
                          <a:solidFill>
                            <a:schemeClr val="tx1"/>
                          </a:solidFill>
                        </a:rPr>
                        <a:t>2</a:t>
                      </a:r>
                      <a:endParaRPr lang="en-US" b="0" dirty="0">
                        <a:solidFill>
                          <a:schemeClr val="tx1"/>
                        </a:solidFill>
                      </a:endParaRPr>
                    </a:p>
                  </a:txBody>
                  <a:tcPr>
                    <a:noFill/>
                  </a:tcPr>
                </a:tc>
                <a:tc>
                  <a:txBody>
                    <a:bodyPr/>
                    <a:lstStyle/>
                    <a:p>
                      <a:r>
                        <a:rPr lang="en-US" dirty="0" smtClean="0">
                          <a:solidFill>
                            <a:schemeClr val="tx1"/>
                          </a:solidFill>
                        </a:rPr>
                        <a:t>0</a:t>
                      </a:r>
                      <a:endParaRPr lang="en-US" dirty="0">
                        <a:solidFill>
                          <a:schemeClr val="tx1"/>
                        </a:solidFill>
                      </a:endParaRPr>
                    </a:p>
                  </a:txBody>
                  <a:tcPr>
                    <a:noFill/>
                  </a:tcPr>
                </a:tc>
                <a:extLst>
                  <a:ext uri="{0D108BD9-81ED-4DB2-BD59-A6C34878D82A}">
                    <a16:rowId xmlns:a16="http://schemas.microsoft.com/office/drawing/2014/main" val="10001"/>
                  </a:ext>
                </a:extLst>
              </a:tr>
              <a:tr h="370840">
                <a:tc>
                  <a:txBody>
                    <a:bodyPr/>
                    <a:lstStyle/>
                    <a:p>
                      <a:r>
                        <a:rPr lang="en-US" dirty="0" smtClean="0">
                          <a:solidFill>
                            <a:schemeClr val="tx1"/>
                          </a:solidFill>
                        </a:rPr>
                        <a:t>0</a:t>
                      </a:r>
                      <a:endParaRPr lang="en-US" dirty="0">
                        <a:solidFill>
                          <a:schemeClr val="tx1"/>
                        </a:solidFill>
                      </a:endParaRPr>
                    </a:p>
                  </a:txBody>
                  <a:tcPr>
                    <a:noFill/>
                  </a:tcPr>
                </a:tc>
                <a:tc>
                  <a:txBody>
                    <a:bodyPr/>
                    <a:lstStyle/>
                    <a:p>
                      <a:r>
                        <a:rPr lang="en-US" b="0" dirty="0" smtClean="0">
                          <a:solidFill>
                            <a:schemeClr val="tx1"/>
                          </a:solidFill>
                        </a:rPr>
                        <a:t>3</a:t>
                      </a:r>
                      <a:endParaRPr lang="en-US" b="0" dirty="0">
                        <a:solidFill>
                          <a:schemeClr val="tx1"/>
                        </a:solidFill>
                      </a:endParaRPr>
                    </a:p>
                  </a:txBody>
                  <a:tcPr>
                    <a:noFill/>
                  </a:tcPr>
                </a:tc>
                <a:tc>
                  <a:txBody>
                    <a:bodyPr/>
                    <a:lstStyle/>
                    <a:p>
                      <a:r>
                        <a:rPr lang="en-US" b="0" dirty="0" smtClean="0">
                          <a:solidFill>
                            <a:schemeClr val="tx1"/>
                          </a:solidFill>
                        </a:rPr>
                        <a:t>4</a:t>
                      </a:r>
                      <a:endParaRPr lang="en-US" b="0" dirty="0">
                        <a:solidFill>
                          <a:schemeClr val="tx1"/>
                        </a:solidFill>
                      </a:endParaRPr>
                    </a:p>
                  </a:txBody>
                  <a:tcPr>
                    <a:noFill/>
                  </a:tcPr>
                </a:tc>
                <a:tc>
                  <a:txBody>
                    <a:bodyPr/>
                    <a:lstStyle/>
                    <a:p>
                      <a:r>
                        <a:rPr lang="en-US" dirty="0" smtClean="0">
                          <a:solidFill>
                            <a:schemeClr val="tx1"/>
                          </a:solidFill>
                        </a:rPr>
                        <a:t>0</a:t>
                      </a:r>
                      <a:endParaRPr lang="en-US" dirty="0">
                        <a:solidFill>
                          <a:schemeClr val="tx1"/>
                        </a:solidFill>
                      </a:endParaRPr>
                    </a:p>
                  </a:txBody>
                  <a:tcPr>
                    <a:noFill/>
                  </a:tcPr>
                </a:tc>
                <a:extLst>
                  <a:ext uri="{0D108BD9-81ED-4DB2-BD59-A6C34878D82A}">
                    <a16:rowId xmlns:a16="http://schemas.microsoft.com/office/drawing/2014/main" val="10002"/>
                  </a:ext>
                </a:extLst>
              </a:tr>
              <a:tr h="370840">
                <a:tc>
                  <a:txBody>
                    <a:bodyPr/>
                    <a:lstStyle/>
                    <a:p>
                      <a:r>
                        <a:rPr lang="en-US" dirty="0" smtClean="0">
                          <a:solidFill>
                            <a:schemeClr val="tx1"/>
                          </a:solidFill>
                        </a:rPr>
                        <a:t>0</a:t>
                      </a:r>
                      <a:endParaRPr lang="en-US" dirty="0">
                        <a:solidFill>
                          <a:schemeClr val="tx1"/>
                        </a:solidFill>
                      </a:endParaRPr>
                    </a:p>
                  </a:txBody>
                  <a:tcPr>
                    <a:noFill/>
                  </a:tcPr>
                </a:tc>
                <a:tc>
                  <a:txBody>
                    <a:bodyPr/>
                    <a:lstStyle/>
                    <a:p>
                      <a:r>
                        <a:rPr lang="en-US" dirty="0" smtClean="0">
                          <a:solidFill>
                            <a:schemeClr val="tx1"/>
                          </a:solidFill>
                        </a:rPr>
                        <a:t>0</a:t>
                      </a:r>
                      <a:endParaRPr lang="en-US" dirty="0">
                        <a:solidFill>
                          <a:schemeClr val="tx1"/>
                        </a:solidFill>
                      </a:endParaRPr>
                    </a:p>
                  </a:txBody>
                  <a:tcPr>
                    <a:noFill/>
                  </a:tcPr>
                </a:tc>
                <a:tc>
                  <a:txBody>
                    <a:bodyPr/>
                    <a:lstStyle/>
                    <a:p>
                      <a:r>
                        <a:rPr lang="en-US" dirty="0" smtClean="0">
                          <a:solidFill>
                            <a:schemeClr val="tx1"/>
                          </a:solidFill>
                        </a:rPr>
                        <a:t>0</a:t>
                      </a:r>
                      <a:endParaRPr lang="en-US" dirty="0">
                        <a:solidFill>
                          <a:schemeClr val="tx1"/>
                        </a:solidFill>
                      </a:endParaRPr>
                    </a:p>
                  </a:txBody>
                  <a:tcPr>
                    <a:noFill/>
                  </a:tcPr>
                </a:tc>
                <a:tc>
                  <a:txBody>
                    <a:bodyPr/>
                    <a:lstStyle/>
                    <a:p>
                      <a:r>
                        <a:rPr lang="en-US" dirty="0" smtClean="0">
                          <a:solidFill>
                            <a:schemeClr val="tx1"/>
                          </a:solidFill>
                        </a:rPr>
                        <a:t>0</a:t>
                      </a:r>
                      <a:endParaRPr lang="en-US" dirty="0">
                        <a:solidFill>
                          <a:schemeClr val="tx1"/>
                        </a:solidFill>
                      </a:endParaRPr>
                    </a:p>
                  </a:txBody>
                  <a:tcPr>
                    <a:noFill/>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nvGraphicFramePr>
        <p:xfrm>
          <a:off x="8989100" y="1996600"/>
          <a:ext cx="1533980" cy="3291840"/>
        </p:xfrm>
        <a:graphic>
          <a:graphicData uri="http://schemas.openxmlformats.org/drawingml/2006/table">
            <a:tbl>
              <a:tblPr firstRow="1" bandRow="1">
                <a:tableStyleId>{5C22544A-7EE6-4342-B048-85BDC9FD1C3A}</a:tableStyleId>
              </a:tblPr>
              <a:tblGrid>
                <a:gridCol w="383495">
                  <a:extLst>
                    <a:ext uri="{9D8B030D-6E8A-4147-A177-3AD203B41FA5}">
                      <a16:colId xmlns:a16="http://schemas.microsoft.com/office/drawing/2014/main" val="20000"/>
                    </a:ext>
                  </a:extLst>
                </a:gridCol>
                <a:gridCol w="383495">
                  <a:extLst>
                    <a:ext uri="{9D8B030D-6E8A-4147-A177-3AD203B41FA5}">
                      <a16:colId xmlns:a16="http://schemas.microsoft.com/office/drawing/2014/main" val="20001"/>
                    </a:ext>
                  </a:extLst>
                </a:gridCol>
                <a:gridCol w="383495">
                  <a:extLst>
                    <a:ext uri="{9D8B030D-6E8A-4147-A177-3AD203B41FA5}">
                      <a16:colId xmlns:a16="http://schemas.microsoft.com/office/drawing/2014/main" val="20002"/>
                    </a:ext>
                  </a:extLst>
                </a:gridCol>
                <a:gridCol w="383495">
                  <a:extLst>
                    <a:ext uri="{9D8B030D-6E8A-4147-A177-3AD203B41FA5}">
                      <a16:colId xmlns:a16="http://schemas.microsoft.com/office/drawing/2014/main" val="20003"/>
                    </a:ext>
                  </a:extLst>
                </a:gridCol>
              </a:tblGrid>
              <a:tr h="272812">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1</a:t>
                      </a:r>
                      <a:endParaRPr lang="en-US" b="0" dirty="0">
                        <a:solidFill>
                          <a:schemeClr val="tx1"/>
                        </a:solidFill>
                      </a:endParaRPr>
                    </a:p>
                  </a:txBody>
                  <a:tcPr>
                    <a:noFill/>
                  </a:tcPr>
                </a:tc>
                <a:extLst>
                  <a:ext uri="{0D108BD9-81ED-4DB2-BD59-A6C34878D82A}">
                    <a16:rowId xmlns:a16="http://schemas.microsoft.com/office/drawing/2014/main" val="10000"/>
                  </a:ext>
                </a:extLst>
              </a:tr>
              <a:tr h="272812">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1</a:t>
                      </a:r>
                      <a:endParaRPr lang="en-US" b="0" dirty="0">
                        <a:solidFill>
                          <a:schemeClr val="tx1"/>
                        </a:solidFill>
                      </a:endParaRPr>
                    </a:p>
                  </a:txBody>
                  <a:tcPr>
                    <a:noFill/>
                  </a:tcPr>
                </a:tc>
                <a:tc>
                  <a:txBody>
                    <a:bodyPr/>
                    <a:lstStyle/>
                    <a:p>
                      <a:r>
                        <a:rPr lang="en-US" b="0" dirty="0" smtClean="0">
                          <a:solidFill>
                            <a:schemeClr val="tx1"/>
                          </a:solidFill>
                        </a:rPr>
                        <a:t>2</a:t>
                      </a:r>
                      <a:endParaRPr lang="en-US" b="0" dirty="0">
                        <a:solidFill>
                          <a:schemeClr val="tx1"/>
                        </a:solidFill>
                      </a:endParaRPr>
                    </a:p>
                  </a:txBody>
                  <a:tcPr>
                    <a:noFill/>
                  </a:tcPr>
                </a:tc>
                <a:extLst>
                  <a:ext uri="{0D108BD9-81ED-4DB2-BD59-A6C34878D82A}">
                    <a16:rowId xmlns:a16="http://schemas.microsoft.com/office/drawing/2014/main" val="10001"/>
                  </a:ext>
                </a:extLst>
              </a:tr>
              <a:tr h="272812">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2</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2"/>
                  </a:ext>
                </a:extLst>
              </a:tr>
              <a:tr h="272812">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1</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3</a:t>
                      </a:r>
                      <a:endParaRPr lang="en-US" b="0" dirty="0">
                        <a:solidFill>
                          <a:schemeClr val="tx1"/>
                        </a:solidFill>
                      </a:endParaRPr>
                    </a:p>
                  </a:txBody>
                  <a:tcPr>
                    <a:noFill/>
                  </a:tcPr>
                </a:tc>
                <a:extLst>
                  <a:ext uri="{0D108BD9-81ED-4DB2-BD59-A6C34878D82A}">
                    <a16:rowId xmlns:a16="http://schemas.microsoft.com/office/drawing/2014/main" val="10003"/>
                  </a:ext>
                </a:extLst>
              </a:tr>
              <a:tr h="272812">
                <a:tc>
                  <a:txBody>
                    <a:bodyPr/>
                    <a:lstStyle/>
                    <a:p>
                      <a:r>
                        <a:rPr lang="en-US" b="0" dirty="0" smtClean="0">
                          <a:solidFill>
                            <a:schemeClr val="tx1"/>
                          </a:solidFill>
                        </a:rPr>
                        <a:t>1</a:t>
                      </a:r>
                      <a:endParaRPr lang="en-US" b="0" dirty="0">
                        <a:solidFill>
                          <a:schemeClr val="tx1"/>
                        </a:solidFill>
                      </a:endParaRPr>
                    </a:p>
                  </a:txBody>
                  <a:tcPr>
                    <a:noFill/>
                  </a:tcPr>
                </a:tc>
                <a:tc>
                  <a:txBody>
                    <a:bodyPr/>
                    <a:lstStyle/>
                    <a:p>
                      <a:r>
                        <a:rPr lang="en-US" b="0" dirty="0" smtClean="0">
                          <a:solidFill>
                            <a:schemeClr val="tx1"/>
                          </a:solidFill>
                        </a:rPr>
                        <a:t>2</a:t>
                      </a:r>
                      <a:endParaRPr lang="en-US" b="0" dirty="0">
                        <a:solidFill>
                          <a:schemeClr val="tx1"/>
                        </a:solidFill>
                      </a:endParaRPr>
                    </a:p>
                  </a:txBody>
                  <a:tcPr>
                    <a:noFill/>
                  </a:tcPr>
                </a:tc>
                <a:tc>
                  <a:txBody>
                    <a:bodyPr/>
                    <a:lstStyle/>
                    <a:p>
                      <a:r>
                        <a:rPr lang="en-US" b="0" dirty="0" smtClean="0">
                          <a:solidFill>
                            <a:schemeClr val="tx1"/>
                          </a:solidFill>
                        </a:rPr>
                        <a:t>3</a:t>
                      </a:r>
                      <a:endParaRPr lang="en-US" b="0" dirty="0">
                        <a:solidFill>
                          <a:schemeClr val="tx1"/>
                        </a:solidFill>
                      </a:endParaRPr>
                    </a:p>
                  </a:txBody>
                  <a:tcPr>
                    <a:noFill/>
                  </a:tcPr>
                </a:tc>
                <a:tc>
                  <a:txBody>
                    <a:bodyPr/>
                    <a:lstStyle/>
                    <a:p>
                      <a:r>
                        <a:rPr lang="en-US" b="0" dirty="0" smtClean="0">
                          <a:solidFill>
                            <a:schemeClr val="tx1"/>
                          </a:solidFill>
                        </a:rPr>
                        <a:t>4</a:t>
                      </a:r>
                      <a:endParaRPr lang="en-US" b="0" dirty="0">
                        <a:solidFill>
                          <a:schemeClr val="tx1"/>
                        </a:solidFill>
                      </a:endParaRPr>
                    </a:p>
                  </a:txBody>
                  <a:tcPr>
                    <a:noFill/>
                  </a:tcPr>
                </a:tc>
                <a:extLst>
                  <a:ext uri="{0D108BD9-81ED-4DB2-BD59-A6C34878D82A}">
                    <a16:rowId xmlns:a16="http://schemas.microsoft.com/office/drawing/2014/main" val="10004"/>
                  </a:ext>
                </a:extLst>
              </a:tr>
              <a:tr h="272812">
                <a:tc>
                  <a:txBody>
                    <a:bodyPr/>
                    <a:lstStyle/>
                    <a:p>
                      <a:r>
                        <a:rPr lang="en-US" b="0" dirty="0" smtClean="0">
                          <a:solidFill>
                            <a:schemeClr val="tx1"/>
                          </a:solidFill>
                        </a:rPr>
                        <a:t>2</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4</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5"/>
                  </a:ext>
                </a:extLst>
              </a:tr>
              <a:tr h="272812">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3</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6"/>
                  </a:ext>
                </a:extLst>
              </a:tr>
              <a:tr h="272812">
                <a:tc>
                  <a:txBody>
                    <a:bodyPr/>
                    <a:lstStyle/>
                    <a:p>
                      <a:r>
                        <a:rPr lang="en-US" b="0" dirty="0" smtClean="0">
                          <a:solidFill>
                            <a:schemeClr val="tx1"/>
                          </a:solidFill>
                        </a:rPr>
                        <a:t>3</a:t>
                      </a:r>
                      <a:endParaRPr lang="en-US" b="0" dirty="0">
                        <a:solidFill>
                          <a:schemeClr val="tx1"/>
                        </a:solidFill>
                      </a:endParaRPr>
                    </a:p>
                  </a:txBody>
                  <a:tcPr>
                    <a:noFill/>
                  </a:tcPr>
                </a:tc>
                <a:tc>
                  <a:txBody>
                    <a:bodyPr/>
                    <a:lstStyle/>
                    <a:p>
                      <a:r>
                        <a:rPr lang="en-US" b="0" dirty="0" smtClean="0">
                          <a:solidFill>
                            <a:schemeClr val="tx1"/>
                          </a:solidFill>
                        </a:rPr>
                        <a:t>4</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7"/>
                  </a:ext>
                </a:extLst>
              </a:tr>
              <a:tr h="272812">
                <a:tc>
                  <a:txBody>
                    <a:bodyPr/>
                    <a:lstStyle/>
                    <a:p>
                      <a:r>
                        <a:rPr lang="en-US" b="0" dirty="0" smtClean="0">
                          <a:solidFill>
                            <a:schemeClr val="tx1"/>
                          </a:solidFill>
                        </a:rPr>
                        <a:t>4</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tc>
                  <a:txBody>
                    <a:bodyPr/>
                    <a:lstStyle/>
                    <a:p>
                      <a:r>
                        <a:rPr lang="en-US" b="0" dirty="0" smtClean="0">
                          <a:solidFill>
                            <a:schemeClr val="tx1"/>
                          </a:solidFill>
                        </a:rPr>
                        <a:t>0</a:t>
                      </a:r>
                      <a:endParaRPr lang="en-US" b="0" dirty="0">
                        <a:solidFill>
                          <a:schemeClr val="tx1"/>
                        </a:solidFill>
                      </a:endParaRPr>
                    </a:p>
                  </a:txBody>
                  <a:tcPr>
                    <a:noFill/>
                  </a:tcPr>
                </a:tc>
                <a:extLst>
                  <a:ext uri="{0D108BD9-81ED-4DB2-BD59-A6C34878D82A}">
                    <a16:rowId xmlns:a16="http://schemas.microsoft.com/office/drawing/2014/main" val="10008"/>
                  </a:ext>
                </a:extLst>
              </a:tr>
            </a:tbl>
          </a:graphicData>
        </a:graphic>
      </p:graphicFrame>
      <p:sp>
        <p:nvSpPr>
          <p:cNvPr id="9" name="Right Arrow 8"/>
          <p:cNvSpPr/>
          <p:nvPr/>
        </p:nvSpPr>
        <p:spPr bwMode="auto">
          <a:xfrm>
            <a:off x="8194622" y="2878103"/>
            <a:ext cx="524656" cy="37475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TextBox 9"/>
          <p:cNvSpPr txBox="1"/>
          <p:nvPr/>
        </p:nvSpPr>
        <p:spPr>
          <a:xfrm>
            <a:off x="9079043" y="1543991"/>
            <a:ext cx="1304203" cy="461665"/>
          </a:xfrm>
          <a:prstGeom prst="rect">
            <a:avLst/>
          </a:prstGeom>
          <a:noFill/>
        </p:spPr>
        <p:txBody>
          <a:bodyPr wrap="none" rtlCol="0">
            <a:spAutoFit/>
          </a:bodyPr>
          <a:lstStyle/>
          <a:p>
            <a:r>
              <a:rPr lang="en-US" dirty="0"/>
              <a:t>Matrix A</a:t>
            </a:r>
          </a:p>
        </p:txBody>
      </p:sp>
      <p:sp>
        <p:nvSpPr>
          <p:cNvPr id="2" name="Rectangle 1"/>
          <p:cNvSpPr/>
          <p:nvPr/>
        </p:nvSpPr>
        <p:spPr bwMode="auto">
          <a:xfrm>
            <a:off x="6538452" y="2330245"/>
            <a:ext cx="1046496" cy="1076633"/>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noFill/>
            </a:endParaRPr>
          </a:p>
        </p:txBody>
      </p:sp>
      <p:sp>
        <p:nvSpPr>
          <p:cNvPr id="11" name="Right Arrow 10"/>
          <p:cNvSpPr/>
          <p:nvPr/>
        </p:nvSpPr>
        <p:spPr bwMode="auto">
          <a:xfrm>
            <a:off x="5843692" y="2880603"/>
            <a:ext cx="524656" cy="374754"/>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2" name="Rectangle 11"/>
          <p:cNvSpPr/>
          <p:nvPr/>
        </p:nvSpPr>
        <p:spPr bwMode="auto">
          <a:xfrm>
            <a:off x="8971935" y="2010709"/>
            <a:ext cx="328701" cy="3269215"/>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no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3475">
                                            <p:txEl>
                                              <p:pRg st="10" end="10"/>
                                            </p:txEl>
                                          </p:spTgt>
                                        </p:tgtEl>
                                        <p:attrNameLst>
                                          <p:attrName>style.visibility</p:attrName>
                                        </p:attrNameLst>
                                      </p:cBhvr>
                                      <p:to>
                                        <p:strVal val="visible"/>
                                      </p:to>
                                    </p:set>
                                    <p:anim calcmode="lin" valueType="num">
                                      <p:cBhvr additive="base">
                                        <p:cTn id="13" dur="500" fill="hold"/>
                                        <p:tgtEl>
                                          <p:spTgt spid="233475">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3475">
                                            <p:txEl>
                                              <p:pRg st="10" end="1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3475">
                                            <p:txEl>
                                              <p:pRg st="11" end="11"/>
                                            </p:txEl>
                                          </p:spTgt>
                                        </p:tgtEl>
                                        <p:attrNameLst>
                                          <p:attrName>style.visibility</p:attrName>
                                        </p:attrNameLst>
                                      </p:cBhvr>
                                      <p:to>
                                        <p:strVal val="visible"/>
                                      </p:to>
                                    </p:set>
                                    <p:anim calcmode="lin" valueType="num">
                                      <p:cBhvr additive="base">
                                        <p:cTn id="17" dur="500" fill="hold"/>
                                        <p:tgtEl>
                                          <p:spTgt spid="233475">
                                            <p:txEl>
                                              <p:pRg st="11" end="1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3475">
                                            <p:txEl>
                                              <p:pRg st="11" end="1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33476"/>
                                        </p:tgtEl>
                                        <p:attrNameLst>
                                          <p:attrName>style.visibility</p:attrName>
                                        </p:attrNameLst>
                                      </p:cBhvr>
                                      <p:to>
                                        <p:strVal val="visible"/>
                                      </p:to>
                                    </p:set>
                                    <p:anim calcmode="lin" valueType="num">
                                      <p:cBhvr additive="base">
                                        <p:cTn id="21" dur="500" fill="hold"/>
                                        <p:tgtEl>
                                          <p:spTgt spid="233476"/>
                                        </p:tgtEl>
                                        <p:attrNameLst>
                                          <p:attrName>ppt_x</p:attrName>
                                        </p:attrNameLst>
                                      </p:cBhvr>
                                      <p:tavLst>
                                        <p:tav tm="0">
                                          <p:val>
                                            <p:strVal val="#ppt_x"/>
                                          </p:val>
                                        </p:tav>
                                        <p:tav tm="100000">
                                          <p:val>
                                            <p:strVal val="#ppt_x"/>
                                          </p:val>
                                        </p:tav>
                                      </p:tavLst>
                                    </p:anim>
                                    <p:anim calcmode="lin" valueType="num">
                                      <p:cBhvr additive="base">
                                        <p:cTn id="22" dur="500" fill="hold"/>
                                        <p:tgtEl>
                                          <p:spTgt spid="23347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33475">
                                            <p:txEl>
                                              <p:pRg st="12" end="12"/>
                                            </p:txEl>
                                          </p:spTgt>
                                        </p:tgtEl>
                                        <p:attrNameLst>
                                          <p:attrName>style.visibility</p:attrName>
                                        </p:attrNameLst>
                                      </p:cBhvr>
                                      <p:to>
                                        <p:strVal val="visible"/>
                                      </p:to>
                                    </p:set>
                                    <p:anim calcmode="lin" valueType="num">
                                      <p:cBhvr additive="base">
                                        <p:cTn id="27" dur="500" fill="hold"/>
                                        <p:tgtEl>
                                          <p:spTgt spid="233475">
                                            <p:txEl>
                                              <p:pRg st="12" end="1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33475">
                                            <p:txEl>
                                              <p:pRg st="12" end="1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33475">
                                            <p:txEl>
                                              <p:pRg st="13" end="13"/>
                                            </p:txEl>
                                          </p:spTgt>
                                        </p:tgtEl>
                                        <p:attrNameLst>
                                          <p:attrName>style.visibility</p:attrName>
                                        </p:attrNameLst>
                                      </p:cBhvr>
                                      <p:to>
                                        <p:strVal val="visible"/>
                                      </p:to>
                                    </p:set>
                                    <p:anim calcmode="lin" valueType="num">
                                      <p:cBhvr additive="base">
                                        <p:cTn id="31" dur="500" fill="hold"/>
                                        <p:tgtEl>
                                          <p:spTgt spid="233475">
                                            <p:txEl>
                                              <p:pRg st="13" end="1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3475">
                                            <p:txEl>
                                              <p:pRg st="13" end="1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3475">
                                            <p:txEl>
                                              <p:pRg st="15" end="15"/>
                                            </p:txEl>
                                          </p:spTgt>
                                        </p:tgtEl>
                                        <p:attrNameLst>
                                          <p:attrName>style.visibility</p:attrName>
                                        </p:attrNameLst>
                                      </p:cBhvr>
                                      <p:to>
                                        <p:strVal val="visible"/>
                                      </p:to>
                                    </p:set>
                                    <p:anim calcmode="lin" valueType="num">
                                      <p:cBhvr additive="base">
                                        <p:cTn id="35" dur="500" fill="hold"/>
                                        <p:tgtEl>
                                          <p:spTgt spid="233475">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33475">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6" grpId="0" animBg="1"/>
      <p:bldP spid="2" grpId="0" animBg="1"/>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body" idx="1"/>
          </p:nvPr>
        </p:nvSpPr>
        <p:spPr bwMode="auto">
          <a:xfrm>
            <a:off x="1606550" y="1558925"/>
            <a:ext cx="4325938" cy="5105400"/>
          </a:xfrm>
          <a:noFill/>
          <a:ln>
            <a:miter lim="800000"/>
            <a:headEnd/>
            <a:tailEnd/>
          </a:ln>
        </p:spPr>
        <p:txBody>
          <a:bodyPr vert="horz" wrap="square" lIns="91440" tIns="45720" rIns="91440" bIns="45720" numCol="1" anchor="t" anchorCtr="0" compatLnSpc="1">
            <a:prstTxWarp prst="textNoShape">
              <a:avLst/>
            </a:prstTxWarp>
          </a:bodyPr>
          <a:lstStyle/>
          <a:p>
            <a:pPr>
              <a:lnSpc>
                <a:spcPct val="80000"/>
              </a:lnSpc>
              <a:buFontTx/>
              <a:buNone/>
            </a:pPr>
            <a:r>
              <a:rPr lang="en-US" sz="2000" dirty="0"/>
              <a:t>&gt;&gt; f=[1 2; 3 4]</a:t>
            </a:r>
          </a:p>
          <a:p>
            <a:pPr>
              <a:lnSpc>
                <a:spcPct val="80000"/>
              </a:lnSpc>
              <a:buFontTx/>
              <a:buNone/>
            </a:pPr>
            <a:r>
              <a:rPr lang="en-US" sz="2000" dirty="0"/>
              <a:t>f =</a:t>
            </a:r>
          </a:p>
          <a:p>
            <a:pPr>
              <a:lnSpc>
                <a:spcPct val="80000"/>
              </a:lnSpc>
              <a:buFontTx/>
              <a:buNone/>
            </a:pPr>
            <a:r>
              <a:rPr lang="en-US" sz="2000" dirty="0"/>
              <a:t>     </a:t>
            </a:r>
            <a:r>
              <a:rPr lang="en-US" sz="2000" dirty="0">
                <a:solidFill>
                  <a:srgbClr val="FF0000"/>
                </a:solidFill>
              </a:rPr>
              <a:t>1     2</a:t>
            </a:r>
          </a:p>
          <a:p>
            <a:pPr>
              <a:lnSpc>
                <a:spcPct val="80000"/>
              </a:lnSpc>
              <a:buFontTx/>
              <a:buNone/>
            </a:pPr>
            <a:r>
              <a:rPr lang="en-US" sz="2000" dirty="0">
                <a:solidFill>
                  <a:srgbClr val="FF0000"/>
                </a:solidFill>
              </a:rPr>
              <a:t>     3     4</a:t>
            </a:r>
          </a:p>
          <a:p>
            <a:pPr>
              <a:lnSpc>
                <a:spcPct val="80000"/>
              </a:lnSpc>
              <a:buFontTx/>
              <a:buNone/>
            </a:pPr>
            <a:r>
              <a:rPr lang="en-US" sz="2000" dirty="0"/>
              <a:t>&gt;&gt; </a:t>
            </a:r>
            <a:r>
              <a:rPr lang="en-US" sz="2000" dirty="0" err="1"/>
              <a:t>fp</a:t>
            </a:r>
            <a:r>
              <a:rPr lang="en-US" sz="2000" dirty="0"/>
              <a:t> = </a:t>
            </a:r>
            <a:r>
              <a:rPr lang="en-US" sz="2000" dirty="0" err="1"/>
              <a:t>padarray</a:t>
            </a:r>
            <a:r>
              <a:rPr lang="en-US" sz="2000" dirty="0"/>
              <a:t>(f,[2 2], 'replicate')</a:t>
            </a:r>
          </a:p>
          <a:p>
            <a:pPr>
              <a:lnSpc>
                <a:spcPct val="80000"/>
              </a:lnSpc>
              <a:buFontTx/>
              <a:buNone/>
            </a:pPr>
            <a:r>
              <a:rPr lang="en-US" sz="2000" dirty="0" err="1"/>
              <a:t>fp</a:t>
            </a:r>
            <a:r>
              <a:rPr lang="en-US" sz="2000" dirty="0"/>
              <a:t> =</a:t>
            </a:r>
          </a:p>
          <a:p>
            <a:pPr>
              <a:lnSpc>
                <a:spcPct val="80000"/>
              </a:lnSpc>
              <a:buFontTx/>
              <a:buNone/>
            </a:pPr>
            <a:r>
              <a:rPr lang="en-US" sz="1400" dirty="0"/>
              <a:t>     1     1     1     2     2     2</a:t>
            </a:r>
          </a:p>
          <a:p>
            <a:pPr>
              <a:lnSpc>
                <a:spcPct val="80000"/>
              </a:lnSpc>
              <a:buFontTx/>
              <a:buNone/>
            </a:pPr>
            <a:r>
              <a:rPr lang="en-US" sz="1400" dirty="0"/>
              <a:t>     1     1     1     2     2     2</a:t>
            </a:r>
          </a:p>
          <a:p>
            <a:pPr>
              <a:lnSpc>
                <a:spcPct val="80000"/>
              </a:lnSpc>
              <a:buFontTx/>
              <a:buNone/>
            </a:pPr>
            <a:r>
              <a:rPr lang="en-US" sz="1400" dirty="0"/>
              <a:t>     1     1     </a:t>
            </a:r>
            <a:r>
              <a:rPr lang="en-US" sz="1400" dirty="0">
                <a:solidFill>
                  <a:srgbClr val="FF0000"/>
                </a:solidFill>
              </a:rPr>
              <a:t>1     2</a:t>
            </a:r>
            <a:r>
              <a:rPr lang="en-US" sz="1400" dirty="0"/>
              <a:t>     2     2</a:t>
            </a:r>
          </a:p>
          <a:p>
            <a:pPr>
              <a:lnSpc>
                <a:spcPct val="80000"/>
              </a:lnSpc>
              <a:buFontTx/>
              <a:buNone/>
            </a:pPr>
            <a:r>
              <a:rPr lang="en-US" sz="1400" dirty="0"/>
              <a:t>     3     3     </a:t>
            </a:r>
            <a:r>
              <a:rPr lang="en-US" sz="1400" dirty="0">
                <a:solidFill>
                  <a:srgbClr val="FF0000"/>
                </a:solidFill>
              </a:rPr>
              <a:t>3     4</a:t>
            </a:r>
            <a:r>
              <a:rPr lang="en-US" sz="1400" dirty="0"/>
              <a:t>     4     4</a:t>
            </a:r>
          </a:p>
          <a:p>
            <a:pPr>
              <a:lnSpc>
                <a:spcPct val="80000"/>
              </a:lnSpc>
              <a:buFontTx/>
              <a:buNone/>
            </a:pPr>
            <a:r>
              <a:rPr lang="en-US" sz="1400" dirty="0"/>
              <a:t>     3     3     3     4     4     4</a:t>
            </a:r>
          </a:p>
          <a:p>
            <a:pPr>
              <a:lnSpc>
                <a:spcPct val="80000"/>
              </a:lnSpc>
              <a:buFontTx/>
              <a:buNone/>
            </a:pPr>
            <a:r>
              <a:rPr lang="en-US" sz="1400" dirty="0"/>
              <a:t>     3     3     3     4     4     4</a:t>
            </a:r>
          </a:p>
          <a:p>
            <a:pPr>
              <a:lnSpc>
                <a:spcPct val="80000"/>
              </a:lnSpc>
              <a:buFontTx/>
              <a:buNone/>
            </a:pPr>
            <a:r>
              <a:rPr lang="en-US" sz="2000" dirty="0"/>
              <a:t>&gt;&gt; g = </a:t>
            </a:r>
            <a:r>
              <a:rPr lang="en-US" sz="2000" dirty="0" err="1"/>
              <a:t>colfilt</a:t>
            </a:r>
            <a:r>
              <a:rPr lang="en-US" sz="2000" dirty="0"/>
              <a:t>(</a:t>
            </a:r>
            <a:r>
              <a:rPr lang="en-US" sz="2000" dirty="0" err="1"/>
              <a:t>fp</a:t>
            </a:r>
            <a:r>
              <a:rPr lang="en-US" sz="2000" dirty="0"/>
              <a:t>,[3 3],'sliding', @mean)</a:t>
            </a:r>
          </a:p>
          <a:p>
            <a:pPr>
              <a:lnSpc>
                <a:spcPct val="80000"/>
              </a:lnSpc>
              <a:buFontTx/>
              <a:buNone/>
            </a:pPr>
            <a:r>
              <a:rPr lang="en-US" sz="2000" dirty="0"/>
              <a:t>g =</a:t>
            </a:r>
          </a:p>
          <a:p>
            <a:pPr>
              <a:lnSpc>
                <a:spcPct val="80000"/>
              </a:lnSpc>
              <a:buFontTx/>
              <a:buNone/>
            </a:pPr>
            <a:r>
              <a:rPr lang="en-US" sz="1400" dirty="0"/>
              <a:t>    0.4444    0.6667    0.8889    1.1111    1.3333    0.8889</a:t>
            </a:r>
          </a:p>
          <a:p>
            <a:pPr>
              <a:lnSpc>
                <a:spcPct val="80000"/>
              </a:lnSpc>
              <a:buFontTx/>
              <a:buNone/>
            </a:pPr>
            <a:r>
              <a:rPr lang="en-US" sz="1400" dirty="0"/>
              <a:t>    0.6667    1.0000    1.3333    1.6667    2.0000    1.3333</a:t>
            </a:r>
          </a:p>
          <a:p>
            <a:pPr>
              <a:lnSpc>
                <a:spcPct val="80000"/>
              </a:lnSpc>
              <a:buFontTx/>
              <a:buNone/>
            </a:pPr>
            <a:r>
              <a:rPr lang="en-US" sz="1400" dirty="0"/>
              <a:t>    1.1111    1.6667    </a:t>
            </a:r>
            <a:r>
              <a:rPr lang="en-US" sz="1400" dirty="0">
                <a:solidFill>
                  <a:srgbClr val="FF0000"/>
                </a:solidFill>
              </a:rPr>
              <a:t>2.0000    2.3333</a:t>
            </a:r>
            <a:r>
              <a:rPr lang="en-US" sz="1400" dirty="0"/>
              <a:t>    2.6667    1.7778</a:t>
            </a:r>
          </a:p>
          <a:p>
            <a:pPr>
              <a:lnSpc>
                <a:spcPct val="80000"/>
              </a:lnSpc>
              <a:buFontTx/>
              <a:buNone/>
            </a:pPr>
            <a:r>
              <a:rPr lang="en-US" sz="1400" dirty="0"/>
              <a:t>    1.5556    2.3333    </a:t>
            </a:r>
            <a:r>
              <a:rPr lang="en-US" sz="1400" dirty="0">
                <a:solidFill>
                  <a:srgbClr val="FF0000"/>
                </a:solidFill>
              </a:rPr>
              <a:t>2.6667    3.0000</a:t>
            </a:r>
            <a:r>
              <a:rPr lang="en-US" sz="1400" dirty="0"/>
              <a:t>    3.3333    2.2222</a:t>
            </a:r>
          </a:p>
          <a:p>
            <a:pPr>
              <a:lnSpc>
                <a:spcPct val="80000"/>
              </a:lnSpc>
              <a:buFontTx/>
              <a:buNone/>
            </a:pPr>
            <a:r>
              <a:rPr lang="en-US" sz="1400" dirty="0"/>
              <a:t>    2.0000    3.0000    3.3333    3.6667    4.0000    2.6667</a:t>
            </a:r>
          </a:p>
          <a:p>
            <a:pPr>
              <a:lnSpc>
                <a:spcPct val="80000"/>
              </a:lnSpc>
              <a:buFontTx/>
              <a:buNone/>
            </a:pPr>
            <a:r>
              <a:rPr lang="en-US" sz="1400" dirty="0"/>
              <a:t>    1.3333    2.0000    2.2222    2.4444    2.6667    1.7778</a:t>
            </a:r>
          </a:p>
          <a:p>
            <a:pPr>
              <a:lnSpc>
                <a:spcPct val="80000"/>
              </a:lnSpc>
              <a:buFontTx/>
              <a:buNone/>
            </a:pPr>
            <a:endParaRPr lang="en-US" sz="1400" dirty="0"/>
          </a:p>
        </p:txBody>
      </p:sp>
      <p:sp>
        <p:nvSpPr>
          <p:cNvPr id="241667" name="Rectangle 3"/>
          <p:cNvSpPr>
            <a:spLocks noChangeArrowheads="1"/>
          </p:cNvSpPr>
          <p:nvPr/>
        </p:nvSpPr>
        <p:spPr bwMode="auto">
          <a:xfrm>
            <a:off x="6094413" y="4684713"/>
            <a:ext cx="4367212" cy="1974850"/>
          </a:xfrm>
          <a:prstGeom prst="rect">
            <a:avLst/>
          </a:prstGeom>
          <a:noFill/>
          <a:ln w="9525">
            <a:solidFill>
              <a:schemeClr val="tx1"/>
            </a:solidFill>
            <a:miter lim="800000"/>
            <a:headEnd/>
            <a:tailEnd/>
          </a:ln>
          <a:effectLst/>
        </p:spPr>
        <p:txBody>
          <a:bodyPr/>
          <a:lstStyle/>
          <a:p>
            <a:pPr marL="342900" indent="-342900">
              <a:lnSpc>
                <a:spcPct val="80000"/>
              </a:lnSpc>
              <a:spcBef>
                <a:spcPct val="20000"/>
              </a:spcBef>
            </a:pPr>
            <a:r>
              <a:rPr lang="en-US" sz="2000"/>
              <a:t>&gt;&gt; g = colfilt(fp,[3 3],'sliding', @gmean)</a:t>
            </a:r>
          </a:p>
          <a:p>
            <a:pPr marL="342900" indent="-342900">
              <a:lnSpc>
                <a:spcPct val="80000"/>
              </a:lnSpc>
              <a:spcBef>
                <a:spcPct val="20000"/>
              </a:spcBef>
            </a:pPr>
            <a:r>
              <a:rPr lang="en-US" sz="2000"/>
              <a:t>g =</a:t>
            </a:r>
          </a:p>
          <a:p>
            <a:pPr marL="342900" indent="-342900">
              <a:lnSpc>
                <a:spcPct val="80000"/>
              </a:lnSpc>
              <a:spcBef>
                <a:spcPct val="20000"/>
              </a:spcBef>
            </a:pPr>
            <a:r>
              <a:rPr lang="en-US" sz="900"/>
              <a:t>              </a:t>
            </a:r>
            <a:r>
              <a:rPr lang="en-US" sz="1400"/>
              <a:t>0    0             0             0             0               0</a:t>
            </a:r>
          </a:p>
          <a:p>
            <a:pPr marL="342900" indent="-342900">
              <a:lnSpc>
                <a:spcPct val="80000"/>
              </a:lnSpc>
              <a:spcBef>
                <a:spcPct val="20000"/>
              </a:spcBef>
            </a:pPr>
            <a:r>
              <a:rPr lang="en-US" sz="1400"/>
              <a:t>         0    1.0000    1.2599    1.5874    2.0000      0</a:t>
            </a:r>
          </a:p>
          <a:p>
            <a:pPr marL="342900" indent="-342900">
              <a:lnSpc>
                <a:spcPct val="80000"/>
              </a:lnSpc>
              <a:spcBef>
                <a:spcPct val="20000"/>
              </a:spcBef>
            </a:pPr>
            <a:r>
              <a:rPr lang="en-US" sz="1400"/>
              <a:t>         0    1.4422    </a:t>
            </a:r>
            <a:r>
              <a:rPr lang="en-US" sz="1400">
                <a:solidFill>
                  <a:srgbClr val="FF0000"/>
                </a:solidFill>
              </a:rPr>
              <a:t>1.7371    2.0922</a:t>
            </a:r>
            <a:r>
              <a:rPr lang="en-US" sz="1400"/>
              <a:t>    2.5198      0</a:t>
            </a:r>
          </a:p>
          <a:p>
            <a:pPr marL="342900" indent="-342900">
              <a:lnSpc>
                <a:spcPct val="80000"/>
              </a:lnSpc>
              <a:spcBef>
                <a:spcPct val="20000"/>
              </a:spcBef>
            </a:pPr>
            <a:r>
              <a:rPr lang="en-US" sz="1400"/>
              <a:t>         0    2.0801    </a:t>
            </a:r>
            <a:r>
              <a:rPr lang="en-US" sz="1400">
                <a:solidFill>
                  <a:srgbClr val="FF0000"/>
                </a:solidFill>
              </a:rPr>
              <a:t>2.3949    2.7574</a:t>
            </a:r>
            <a:r>
              <a:rPr lang="en-US" sz="1400"/>
              <a:t>    3.1748      0</a:t>
            </a:r>
          </a:p>
          <a:p>
            <a:pPr marL="342900" indent="-342900">
              <a:lnSpc>
                <a:spcPct val="80000"/>
              </a:lnSpc>
              <a:spcBef>
                <a:spcPct val="20000"/>
              </a:spcBef>
            </a:pPr>
            <a:r>
              <a:rPr lang="en-US" sz="1400"/>
              <a:t>         0    3.0000    3.3019    3.6342    4.0000      0</a:t>
            </a:r>
          </a:p>
          <a:p>
            <a:pPr marL="342900" indent="-342900">
              <a:lnSpc>
                <a:spcPct val="80000"/>
              </a:lnSpc>
              <a:spcBef>
                <a:spcPct val="20000"/>
              </a:spcBef>
            </a:pPr>
            <a:r>
              <a:rPr lang="en-US" sz="1400"/>
              <a:t>         0    0             0             0             0               0</a:t>
            </a:r>
          </a:p>
        </p:txBody>
      </p:sp>
      <p:sp>
        <p:nvSpPr>
          <p:cNvPr id="6" name="Rectangle 4"/>
          <p:cNvSpPr>
            <a:spLocks noChangeArrowheads="1"/>
          </p:cNvSpPr>
          <p:nvPr/>
        </p:nvSpPr>
        <p:spPr bwMode="auto">
          <a:xfrm>
            <a:off x="2830513" y="579439"/>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8" name="Rectangle 4"/>
          <p:cNvSpPr>
            <a:spLocks noChangeArrowheads="1"/>
          </p:cNvSpPr>
          <p:nvPr/>
        </p:nvSpPr>
        <p:spPr bwMode="auto">
          <a:xfrm>
            <a:off x="2830513" y="579439"/>
            <a:ext cx="7734300" cy="584775"/>
          </a:xfrm>
          <a:prstGeom prst="rect">
            <a:avLst/>
          </a:prstGeom>
          <a:noFill/>
          <a:ln w="9525">
            <a:noFill/>
            <a:miter lim="800000"/>
            <a:headEnd/>
            <a:tailEnd/>
          </a:ln>
          <a:effectLst/>
        </p:spPr>
        <p:txBody>
          <a:bodyPr>
            <a:spAutoFit/>
          </a:bodyPr>
          <a:lstStyle/>
          <a:p>
            <a:pPr algn="ctr"/>
            <a:r>
              <a:rPr lang="en-US" sz="3200" dirty="0">
                <a:solidFill>
                  <a:srgbClr val="008000"/>
                </a:solidFill>
              </a:rPr>
              <a:t>Nonlinear Spatial Filtering</a:t>
            </a:r>
          </a:p>
        </p:txBody>
      </p:sp>
      <p:sp>
        <p:nvSpPr>
          <p:cNvPr id="7" name="Rectangle 6"/>
          <p:cNvSpPr/>
          <p:nvPr/>
        </p:nvSpPr>
        <p:spPr>
          <a:xfrm>
            <a:off x="1717963" y="1706986"/>
            <a:ext cx="8298873" cy="4401205"/>
          </a:xfrm>
          <a:prstGeom prst="rect">
            <a:avLst/>
          </a:prstGeom>
        </p:spPr>
        <p:txBody>
          <a:bodyPr wrap="square">
            <a:spAutoFit/>
          </a:bodyPr>
          <a:lstStyle/>
          <a:p>
            <a:r>
              <a:rPr lang="en-US" sz="3200" b="1" dirty="0"/>
              <a:t>Example:</a:t>
            </a:r>
          </a:p>
          <a:p>
            <a:endParaRPr lang="en-US" b="1" dirty="0"/>
          </a:p>
          <a:p>
            <a:r>
              <a:rPr lang="en-US" dirty="0"/>
              <a:t>f = </a:t>
            </a:r>
            <a:r>
              <a:rPr lang="en-US" dirty="0" err="1"/>
              <a:t>imread</a:t>
            </a:r>
            <a:r>
              <a:rPr lang="en-US" dirty="0"/>
              <a:t>(‘rose.tif');</a:t>
            </a:r>
          </a:p>
          <a:p>
            <a:r>
              <a:rPr lang="en-US" dirty="0" err="1"/>
              <a:t>imshow</a:t>
            </a:r>
            <a:r>
              <a:rPr lang="en-US" dirty="0"/>
              <a:t>(f)</a:t>
            </a:r>
          </a:p>
          <a:p>
            <a:r>
              <a:rPr lang="en-US" dirty="0"/>
              <a:t>g = uint8(</a:t>
            </a:r>
            <a:r>
              <a:rPr lang="en-US" dirty="0" err="1"/>
              <a:t>colfilt</a:t>
            </a:r>
            <a:r>
              <a:rPr lang="en-US" dirty="0"/>
              <a:t>(f,[5 5],'sliding', @mean)); figure, </a:t>
            </a:r>
            <a:r>
              <a:rPr lang="en-US" dirty="0" err="1"/>
              <a:t>imshow</a:t>
            </a:r>
            <a:r>
              <a:rPr lang="en-US" dirty="0"/>
              <a:t>(g)</a:t>
            </a:r>
          </a:p>
          <a:p>
            <a:endParaRPr lang="en-US" b="1" dirty="0"/>
          </a:p>
          <a:p>
            <a:r>
              <a:rPr lang="en-US" sz="3200" b="1" dirty="0"/>
              <a:t>Exercise: </a:t>
            </a:r>
            <a:r>
              <a:rPr lang="en-US" b="1" dirty="0"/>
              <a:t>(due in next class)</a:t>
            </a:r>
            <a:endParaRPr lang="en-US" sz="3200" b="1" dirty="0"/>
          </a:p>
          <a:p>
            <a:endParaRPr lang="en-US" b="1" dirty="0"/>
          </a:p>
          <a:p>
            <a:r>
              <a:rPr lang="en-US" dirty="0"/>
              <a:t>Modify above example with </a:t>
            </a:r>
          </a:p>
          <a:p>
            <a:pPr marL="457200" indent="-457200">
              <a:buAutoNum type="alphaLcParenBoth"/>
            </a:pPr>
            <a:r>
              <a:rPr lang="en-US" dirty="0"/>
              <a:t>geometric mean</a:t>
            </a:r>
          </a:p>
          <a:p>
            <a:pPr marL="457200" indent="-457200">
              <a:buAutoNum type="alphaLcParenBoth"/>
            </a:pPr>
            <a:r>
              <a:rPr lang="en-US" dirty="0"/>
              <a:t>max</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Text Box 2"/>
          <p:cNvSpPr txBox="1">
            <a:spLocks noChangeArrowheads="1"/>
          </p:cNvSpPr>
          <p:nvPr/>
        </p:nvSpPr>
        <p:spPr bwMode="auto">
          <a:xfrm>
            <a:off x="3771900" y="409576"/>
            <a:ext cx="4679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dirty="0">
                <a:solidFill>
                  <a:srgbClr val="FF0000"/>
                </a:solidFill>
                <a:ea typeface="新細明體" pitchFamily="18" charset="-120"/>
              </a:rPr>
              <a:t>Nonlinear Spatial Filters</a:t>
            </a:r>
          </a:p>
          <a:p>
            <a:pPr algn="ctr"/>
            <a:r>
              <a:rPr lang="en-US" altLang="zh-TW" dirty="0">
                <a:solidFill>
                  <a:srgbClr val="FF0000"/>
                </a:solidFill>
                <a:ea typeface="新細明體" pitchFamily="18" charset="-120"/>
              </a:rPr>
              <a:t>Order Statistics or Ranked Filters</a:t>
            </a:r>
          </a:p>
        </p:txBody>
      </p:sp>
      <p:sp>
        <p:nvSpPr>
          <p:cNvPr id="256003" name="Rectangle 3"/>
          <p:cNvSpPr>
            <a:spLocks noGrp="1" noChangeArrowheads="1"/>
          </p:cNvSpPr>
          <p:nvPr>
            <p:ph type="body" sz="half" idx="1"/>
          </p:nvPr>
        </p:nvSpPr>
        <p:spPr bwMode="auto">
          <a:xfrm>
            <a:off x="1824038" y="1600201"/>
            <a:ext cx="8489950"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TW" sz="2400" dirty="0">
                <a:ea typeface="新細明體" pitchFamily="18" charset="-120"/>
              </a:rPr>
              <a:t>Syntax: g = ordfilt2(f, order, domain)</a:t>
            </a:r>
          </a:p>
          <a:p>
            <a:pPr algn="just">
              <a:lnSpc>
                <a:spcPct val="90000"/>
              </a:lnSpc>
              <a:buFontTx/>
              <a:buNone/>
            </a:pPr>
            <a:endParaRPr lang="en-US" altLang="zh-TW" sz="2400" dirty="0">
              <a:ea typeface="新細明體" pitchFamily="18" charset="-120"/>
            </a:endParaRPr>
          </a:p>
          <a:p>
            <a:pPr algn="just">
              <a:lnSpc>
                <a:spcPct val="90000"/>
              </a:lnSpc>
              <a:buFontTx/>
              <a:buNone/>
            </a:pPr>
            <a:r>
              <a:rPr lang="en-US" altLang="zh-TW" sz="2400" dirty="0">
                <a:ea typeface="新細明體" pitchFamily="18" charset="-120"/>
              </a:rPr>
              <a:t>domain is </a:t>
            </a:r>
            <a:r>
              <a:rPr lang="en-US" altLang="zh-TW" sz="2400" dirty="0" err="1">
                <a:ea typeface="新細明體" pitchFamily="18" charset="-120"/>
              </a:rPr>
              <a:t>m</a:t>
            </a:r>
            <a:r>
              <a:rPr lang="en-US" altLang="zh-TW" sz="2400" dirty="0" err="1">
                <a:ea typeface="新細明體" pitchFamily="18" charset="-120"/>
                <a:sym typeface="Mathematica1" pitchFamily="2" charset="2"/>
              </a:rPr>
              <a:t></a:t>
            </a:r>
            <a:r>
              <a:rPr lang="en-US" altLang="zh-TW" sz="2400" dirty="0" err="1">
                <a:ea typeface="新細明體" pitchFamily="18" charset="-120"/>
              </a:rPr>
              <a:t>n</a:t>
            </a:r>
            <a:r>
              <a:rPr lang="en-US" altLang="zh-TW" sz="2400" dirty="0">
                <a:ea typeface="新細明體" pitchFamily="18" charset="-120"/>
              </a:rPr>
              <a:t> matrix of 1s and 0s.</a:t>
            </a:r>
          </a:p>
          <a:p>
            <a:pPr algn="just">
              <a:lnSpc>
                <a:spcPct val="90000"/>
              </a:lnSpc>
              <a:buFontTx/>
              <a:buNone/>
            </a:pPr>
            <a:r>
              <a:rPr lang="en-US" altLang="zh-TW" sz="2400" dirty="0">
                <a:ea typeface="新細明體" pitchFamily="18" charset="-120"/>
              </a:rPr>
              <a:t>Example: 	</a:t>
            </a:r>
            <a:r>
              <a:rPr lang="en-US" altLang="zh-TW" sz="2400" dirty="0">
                <a:latin typeface="Arial" pitchFamily="34" charset="0"/>
                <a:ea typeface="新細明體" pitchFamily="18" charset="-120"/>
              </a:rPr>
              <a:t>&gt;&gt; g = ordfilt2(f, 1, ones(m, n))</a:t>
            </a:r>
          </a:p>
          <a:p>
            <a:pPr algn="just">
              <a:lnSpc>
                <a:spcPct val="90000"/>
              </a:lnSpc>
              <a:buFontTx/>
              <a:buNone/>
            </a:pPr>
            <a:r>
              <a:rPr lang="en-US" altLang="zh-TW" sz="2400" dirty="0">
                <a:ea typeface="新細明體" pitchFamily="18" charset="-120"/>
              </a:rPr>
              <a:t>implements a min filter of size </a:t>
            </a:r>
            <a:r>
              <a:rPr lang="en-US" altLang="zh-TW" sz="2400" dirty="0" err="1">
                <a:ea typeface="新細明體" pitchFamily="18" charset="-120"/>
              </a:rPr>
              <a:t>m</a:t>
            </a:r>
            <a:r>
              <a:rPr lang="en-US" altLang="zh-TW" sz="2400" dirty="0" err="1">
                <a:ea typeface="新細明體" pitchFamily="18" charset="-120"/>
                <a:sym typeface="Mathematica1" pitchFamily="2" charset="2"/>
              </a:rPr>
              <a:t></a:t>
            </a:r>
            <a:r>
              <a:rPr lang="en-US" altLang="zh-TW" sz="2400" dirty="0" err="1">
                <a:ea typeface="新細明體" pitchFamily="18" charset="-120"/>
              </a:rPr>
              <a:t>n</a:t>
            </a:r>
            <a:r>
              <a:rPr lang="en-US" altLang="zh-TW" sz="2400" dirty="0">
                <a:ea typeface="新細明體" pitchFamily="18" charset="-120"/>
              </a:rPr>
              <a:t>.</a:t>
            </a:r>
          </a:p>
          <a:p>
            <a:pPr algn="just">
              <a:lnSpc>
                <a:spcPct val="90000"/>
              </a:lnSpc>
              <a:buFontTx/>
              <a:buNone/>
            </a:pPr>
            <a:endParaRPr lang="en-US" altLang="zh-TW" sz="1600" dirty="0">
              <a:ea typeface="新細明體" pitchFamily="18" charset="-120"/>
            </a:endParaRPr>
          </a:p>
          <a:p>
            <a:pPr algn="just">
              <a:lnSpc>
                <a:spcPct val="90000"/>
              </a:lnSpc>
              <a:buFontTx/>
              <a:buNone/>
            </a:pPr>
            <a:r>
              <a:rPr lang="en-US" altLang="zh-TW" sz="2400" dirty="0">
                <a:ea typeface="新細明體" pitchFamily="18" charset="-120"/>
              </a:rPr>
              <a:t>What about?: 	</a:t>
            </a:r>
            <a:r>
              <a:rPr lang="en-US" altLang="zh-TW" sz="2400" dirty="0">
                <a:latin typeface="Arial" pitchFamily="34" charset="0"/>
                <a:ea typeface="新細明體" pitchFamily="18" charset="-120"/>
              </a:rPr>
              <a:t>&gt;&gt; g = ordfilt2(f, m*n, ones(m, n))</a:t>
            </a:r>
          </a:p>
          <a:p>
            <a:pPr algn="just">
              <a:lnSpc>
                <a:spcPct val="90000"/>
              </a:lnSpc>
              <a:buFontTx/>
              <a:buNone/>
            </a:pPr>
            <a:endParaRPr lang="en-US" altLang="zh-TW" sz="1600" dirty="0">
              <a:latin typeface="Arial" pitchFamily="34" charset="0"/>
              <a:ea typeface="新細明體" pitchFamily="18" charset="-120"/>
            </a:endParaRPr>
          </a:p>
          <a:p>
            <a:pPr algn="just">
              <a:lnSpc>
                <a:spcPct val="90000"/>
              </a:lnSpc>
              <a:buFontTx/>
              <a:buNone/>
            </a:pPr>
            <a:r>
              <a:rPr lang="en-US" altLang="zh-TW" sz="2400" dirty="0">
                <a:ea typeface="新細明體" pitchFamily="18" charset="-120"/>
              </a:rPr>
              <a:t>Median filter:</a:t>
            </a:r>
            <a:r>
              <a:rPr lang="en-US" altLang="zh-TW" sz="2400" dirty="0">
                <a:latin typeface="Arial" pitchFamily="34" charset="0"/>
                <a:ea typeface="新細明體" pitchFamily="18" charset="-120"/>
              </a:rPr>
              <a:t> 	&gt;&gt; g = ordfilt2(f, median(1:m*n), ones(m, n))</a:t>
            </a:r>
          </a:p>
          <a:p>
            <a:pPr algn="just">
              <a:lnSpc>
                <a:spcPct val="90000"/>
              </a:lnSpc>
              <a:buFontTx/>
              <a:buNone/>
            </a:pPr>
            <a:endParaRPr lang="en-US" altLang="zh-TW" sz="1600" dirty="0">
              <a:latin typeface="Arial" pitchFamily="34" charset="0"/>
              <a:ea typeface="新細明體" pitchFamily="18" charset="-120"/>
            </a:endParaRPr>
          </a:p>
          <a:p>
            <a:pPr algn="just">
              <a:lnSpc>
                <a:spcPct val="90000"/>
              </a:lnSpc>
              <a:buFontTx/>
              <a:buNone/>
            </a:pPr>
            <a:r>
              <a:rPr lang="en-US" altLang="zh-TW" sz="2400" dirty="0">
                <a:ea typeface="新細明體" pitchFamily="18" charset="-120"/>
              </a:rPr>
              <a:t>What about?:</a:t>
            </a:r>
            <a:r>
              <a:rPr lang="en-US" altLang="zh-TW" sz="2400" dirty="0">
                <a:latin typeface="Arial" pitchFamily="34" charset="0"/>
                <a:ea typeface="新細明體" pitchFamily="18" charset="-120"/>
              </a:rPr>
              <a:t> 	&gt;&gt; g = ordfilt2(f, 5, ones(3, 3))</a:t>
            </a:r>
          </a:p>
          <a:p>
            <a:pPr algn="just">
              <a:lnSpc>
                <a:spcPct val="90000"/>
              </a:lnSpc>
              <a:buFontTx/>
              <a:buNone/>
            </a:pPr>
            <a:endParaRPr lang="en-US" altLang="zh-TW" sz="2400" dirty="0">
              <a:ea typeface="新細明體" pitchFamily="18" charset="-120"/>
            </a:endParaRPr>
          </a:p>
          <a:p>
            <a:pPr algn="just">
              <a:lnSpc>
                <a:spcPct val="90000"/>
              </a:lnSpc>
              <a:buFontTx/>
              <a:buNone/>
            </a:pPr>
            <a:r>
              <a:rPr lang="en-US" altLang="zh-TW" sz="2400" i="1" dirty="0">
                <a:ea typeface="新細明體" pitchFamily="18" charset="-120"/>
              </a:rPr>
              <a:t>Median filtering is a useful tool for reducing salt-and-pepper noise</a:t>
            </a:r>
            <a:r>
              <a:rPr lang="en-US" altLang="zh-TW" sz="2400" dirty="0">
                <a:ea typeface="新細明體" pitchFamily="18" charset="-120"/>
              </a:rPr>
              <a:t>. </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Text Box 2"/>
          <p:cNvSpPr txBox="1">
            <a:spLocks noChangeArrowheads="1"/>
          </p:cNvSpPr>
          <p:nvPr/>
        </p:nvSpPr>
        <p:spPr bwMode="auto">
          <a:xfrm>
            <a:off x="3771900" y="409576"/>
            <a:ext cx="4679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Nonlinear Spatial Filters</a:t>
            </a:r>
          </a:p>
          <a:p>
            <a:pPr algn="ctr"/>
            <a:r>
              <a:rPr lang="en-US" altLang="zh-TW">
                <a:solidFill>
                  <a:srgbClr val="FF0000"/>
                </a:solidFill>
                <a:ea typeface="新細明體" pitchFamily="18" charset="-120"/>
              </a:rPr>
              <a:t>Order Statistics or Ranked Filters</a:t>
            </a:r>
          </a:p>
        </p:txBody>
      </p:sp>
      <p:sp>
        <p:nvSpPr>
          <p:cNvPr id="261123" name="Rectangle 3"/>
          <p:cNvSpPr>
            <a:spLocks noGrp="1" noChangeArrowheads="1"/>
          </p:cNvSpPr>
          <p:nvPr>
            <p:ph type="body" sz="half" idx="1"/>
          </p:nvPr>
        </p:nvSpPr>
        <p:spPr bwMode="auto">
          <a:xfrm>
            <a:off x="1738313" y="1614488"/>
            <a:ext cx="7931150" cy="2703512"/>
          </a:xfrm>
          <a:noFill/>
          <a:ln>
            <a:miter lim="800000"/>
            <a:headEnd/>
            <a:tailEnd/>
          </a:ln>
        </p:spPr>
        <p:txBody>
          <a:bodyPr vert="horz" wrap="square" lIns="91440" tIns="45720" rIns="91440" bIns="45720" numCol="1" anchor="t" anchorCtr="0" compatLnSpc="1">
            <a:prstTxWarp prst="textNoShape">
              <a:avLst/>
            </a:prstTxWarp>
          </a:bodyPr>
          <a:lstStyle/>
          <a:p>
            <a:pPr>
              <a:lnSpc>
                <a:spcPct val="90000"/>
              </a:lnSpc>
              <a:buFontTx/>
              <a:buNone/>
            </a:pPr>
            <a:r>
              <a:rPr lang="en-US" altLang="zh-TW" sz="2400" dirty="0">
                <a:ea typeface="新細明體" pitchFamily="18" charset="-120"/>
              </a:rPr>
              <a:t>&gt;&gt; f = </a:t>
            </a:r>
            <a:r>
              <a:rPr lang="en-US" altLang="zh-TW" sz="2400" dirty="0" err="1">
                <a:ea typeface="新細明體" pitchFamily="18" charset="-120"/>
              </a:rPr>
              <a:t>imread</a:t>
            </a:r>
            <a:r>
              <a:rPr lang="en-US" altLang="zh-TW" sz="2400" dirty="0">
                <a:ea typeface="新細明體" pitchFamily="18" charset="-120"/>
              </a:rPr>
              <a:t>('cktboard.tif');</a:t>
            </a:r>
          </a:p>
          <a:p>
            <a:pPr>
              <a:lnSpc>
                <a:spcPct val="90000"/>
              </a:lnSpc>
              <a:buFontTx/>
              <a:buNone/>
            </a:pPr>
            <a:r>
              <a:rPr lang="en-US" altLang="zh-TW" sz="2400" dirty="0">
                <a:ea typeface="新細明體" pitchFamily="18" charset="-120"/>
              </a:rPr>
              <a:t>&gt;&gt; fn = </a:t>
            </a:r>
            <a:r>
              <a:rPr lang="en-US" altLang="zh-TW" sz="2400" dirty="0" err="1">
                <a:ea typeface="新細明體" pitchFamily="18" charset="-120"/>
              </a:rPr>
              <a:t>imnoise</a:t>
            </a:r>
            <a:r>
              <a:rPr lang="en-US" altLang="zh-TW" sz="2400" dirty="0">
                <a:ea typeface="新細明體" pitchFamily="18" charset="-120"/>
              </a:rPr>
              <a:t>(f, 'salt &amp; pepper', 0.2);</a:t>
            </a:r>
          </a:p>
          <a:p>
            <a:pPr>
              <a:lnSpc>
                <a:spcPct val="90000"/>
              </a:lnSpc>
              <a:buFontTx/>
              <a:buNone/>
            </a:pPr>
            <a:r>
              <a:rPr lang="en-US" altLang="zh-TW" sz="2400" dirty="0">
                <a:ea typeface="新細明體" pitchFamily="18" charset="-120"/>
              </a:rPr>
              <a:t>&gt;&gt; gm = medfilt2(fn);</a:t>
            </a:r>
          </a:p>
          <a:p>
            <a:pPr>
              <a:lnSpc>
                <a:spcPct val="90000"/>
              </a:lnSpc>
              <a:buFontTx/>
              <a:buNone/>
            </a:pPr>
            <a:r>
              <a:rPr lang="en-US" altLang="zh-TW" sz="2400" dirty="0">
                <a:ea typeface="新細明體" pitchFamily="18" charset="-120"/>
              </a:rPr>
              <a:t>&gt;&gt; </a:t>
            </a:r>
            <a:r>
              <a:rPr lang="en-US" altLang="zh-TW" sz="2400" dirty="0" err="1">
                <a:ea typeface="新細明體" pitchFamily="18" charset="-120"/>
              </a:rPr>
              <a:t>gms</a:t>
            </a:r>
            <a:r>
              <a:rPr lang="en-US" altLang="zh-TW" sz="2400" dirty="0">
                <a:ea typeface="新細明體" pitchFamily="18" charset="-120"/>
              </a:rPr>
              <a:t> = medfilt2(fn, 'symmetric');</a:t>
            </a:r>
          </a:p>
          <a:p>
            <a:pPr>
              <a:lnSpc>
                <a:spcPct val="90000"/>
              </a:lnSpc>
              <a:buFontTx/>
              <a:buNone/>
            </a:pPr>
            <a:r>
              <a:rPr lang="en-US" altLang="zh-TW" sz="2400" dirty="0">
                <a:ea typeface="新細明體" pitchFamily="18" charset="-120"/>
              </a:rPr>
              <a:t>&gt;&gt; </a:t>
            </a:r>
            <a:r>
              <a:rPr lang="en-US" altLang="zh-TW" sz="2400" dirty="0" err="1">
                <a:ea typeface="新細明體" pitchFamily="18" charset="-120"/>
              </a:rPr>
              <a:t>imshow</a:t>
            </a:r>
            <a:r>
              <a:rPr lang="en-US" altLang="zh-TW" sz="2400" dirty="0">
                <a:ea typeface="新細明體" pitchFamily="18" charset="-120"/>
              </a:rPr>
              <a:t>(f), figure, </a:t>
            </a:r>
            <a:r>
              <a:rPr lang="en-US" altLang="zh-TW" sz="2400" dirty="0" err="1">
                <a:ea typeface="新細明體" pitchFamily="18" charset="-120"/>
              </a:rPr>
              <a:t>imshow</a:t>
            </a:r>
            <a:r>
              <a:rPr lang="en-US" altLang="zh-TW" sz="2400" dirty="0">
                <a:ea typeface="新細明體" pitchFamily="18" charset="-120"/>
              </a:rPr>
              <a:t>(fn)</a:t>
            </a:r>
          </a:p>
          <a:p>
            <a:pPr>
              <a:lnSpc>
                <a:spcPct val="90000"/>
              </a:lnSpc>
              <a:buFontTx/>
              <a:buNone/>
            </a:pPr>
            <a:r>
              <a:rPr lang="en-US" altLang="zh-TW" sz="2400" dirty="0">
                <a:ea typeface="新細明體" pitchFamily="18" charset="-120"/>
              </a:rPr>
              <a:t>&gt;&gt; figure, </a:t>
            </a:r>
            <a:r>
              <a:rPr lang="en-US" altLang="zh-TW" sz="2400" dirty="0" err="1">
                <a:ea typeface="新細明體" pitchFamily="18" charset="-120"/>
              </a:rPr>
              <a:t>imshow</a:t>
            </a:r>
            <a:r>
              <a:rPr lang="en-US" altLang="zh-TW" sz="2400" dirty="0">
                <a:ea typeface="新細明體" pitchFamily="18" charset="-120"/>
              </a:rPr>
              <a:t>(gm), figure, </a:t>
            </a:r>
            <a:r>
              <a:rPr lang="en-US" altLang="zh-TW" sz="2400" dirty="0" err="1">
                <a:ea typeface="新細明體" pitchFamily="18" charset="-120"/>
              </a:rPr>
              <a:t>imshow</a:t>
            </a:r>
            <a:r>
              <a:rPr lang="en-US" altLang="zh-TW" sz="2400" dirty="0">
                <a:ea typeface="新細明體" pitchFamily="18" charset="-120"/>
              </a:rPr>
              <a:t>(</a:t>
            </a:r>
            <a:r>
              <a:rPr lang="en-US" altLang="zh-TW" sz="2400" dirty="0" err="1">
                <a:ea typeface="新細明體" pitchFamily="18" charset="-120"/>
              </a:rPr>
              <a:t>gms</a:t>
            </a:r>
            <a:r>
              <a:rPr lang="en-US" altLang="zh-TW" sz="2400" dirty="0">
                <a:ea typeface="新細明體" pitchFamily="18" charset="-120"/>
              </a:rPr>
              <a:t>)</a:t>
            </a:r>
          </a:p>
        </p:txBody>
      </p:sp>
      <p:pic>
        <p:nvPicPr>
          <p:cNvPr id="261124" name="Picture 4"/>
          <p:cNvPicPr>
            <a:picLocks noChangeAspect="1" noChangeArrowheads="1"/>
          </p:cNvPicPr>
          <p:nvPr/>
        </p:nvPicPr>
        <p:blipFill>
          <a:blip r:embed="rId2" cstate="print"/>
          <a:srcRect/>
          <a:stretch>
            <a:fillRect/>
          </a:stretch>
        </p:blipFill>
        <p:spPr bwMode="auto">
          <a:xfrm>
            <a:off x="7691438" y="1381125"/>
            <a:ext cx="3035300" cy="2649538"/>
          </a:xfrm>
          <a:prstGeom prst="rect">
            <a:avLst/>
          </a:prstGeom>
          <a:noFill/>
          <a:ln w="9525">
            <a:noFill/>
            <a:miter lim="800000"/>
            <a:headEnd/>
            <a:tailEnd/>
          </a:ln>
          <a:effectLst/>
        </p:spPr>
      </p:pic>
      <p:pic>
        <p:nvPicPr>
          <p:cNvPr id="261125" name="Picture 5"/>
          <p:cNvPicPr>
            <a:picLocks noChangeAspect="1" noChangeArrowheads="1"/>
          </p:cNvPicPr>
          <p:nvPr/>
        </p:nvPicPr>
        <p:blipFill>
          <a:blip r:embed="rId3" cstate="print"/>
          <a:srcRect/>
          <a:stretch>
            <a:fillRect/>
          </a:stretch>
        </p:blipFill>
        <p:spPr bwMode="auto">
          <a:xfrm>
            <a:off x="2438400" y="4000500"/>
            <a:ext cx="3035300" cy="2649538"/>
          </a:xfrm>
          <a:prstGeom prst="rect">
            <a:avLst/>
          </a:prstGeom>
          <a:noFill/>
          <a:ln w="9525">
            <a:noFill/>
            <a:miter lim="800000"/>
            <a:headEnd/>
            <a:tailEnd/>
          </a:ln>
          <a:effectLst/>
        </p:spPr>
      </p:pic>
      <p:pic>
        <p:nvPicPr>
          <p:cNvPr id="261126" name="Picture 6"/>
          <p:cNvPicPr>
            <a:picLocks noChangeAspect="1" noChangeArrowheads="1"/>
          </p:cNvPicPr>
          <p:nvPr/>
        </p:nvPicPr>
        <p:blipFill>
          <a:blip r:embed="rId4" cstate="print"/>
          <a:srcRect/>
          <a:stretch>
            <a:fillRect/>
          </a:stretch>
        </p:blipFill>
        <p:spPr bwMode="auto">
          <a:xfrm>
            <a:off x="5037138" y="3984625"/>
            <a:ext cx="3035300" cy="2647950"/>
          </a:xfrm>
          <a:prstGeom prst="rect">
            <a:avLst/>
          </a:prstGeom>
          <a:noFill/>
          <a:ln w="9525">
            <a:noFill/>
            <a:miter lim="800000"/>
            <a:headEnd/>
            <a:tailEnd/>
          </a:ln>
          <a:effectLst/>
        </p:spPr>
      </p:pic>
      <p:pic>
        <p:nvPicPr>
          <p:cNvPr id="261127" name="Picture 7"/>
          <p:cNvPicPr>
            <a:picLocks noChangeAspect="1" noChangeArrowheads="1"/>
          </p:cNvPicPr>
          <p:nvPr/>
        </p:nvPicPr>
        <p:blipFill>
          <a:blip r:embed="rId5" cstate="print"/>
          <a:srcRect/>
          <a:stretch>
            <a:fillRect/>
          </a:stretch>
        </p:blipFill>
        <p:spPr bwMode="auto">
          <a:xfrm>
            <a:off x="7632700" y="3994150"/>
            <a:ext cx="3035300" cy="2649538"/>
          </a:xfrm>
          <a:prstGeom prst="rect">
            <a:avLst/>
          </a:prstGeom>
          <a:noFill/>
          <a:ln w="9525">
            <a:noFill/>
            <a:miter lim="800000"/>
            <a:headEnd/>
            <a:tailEnd/>
          </a:ln>
          <a:effectLst/>
        </p:spPr>
      </p:pic>
      <p:sp>
        <p:nvSpPr>
          <p:cNvPr id="261128" name="Text Box 8"/>
          <p:cNvSpPr txBox="1">
            <a:spLocks noChangeArrowheads="1"/>
          </p:cNvSpPr>
          <p:nvPr/>
        </p:nvSpPr>
        <p:spPr bwMode="auto">
          <a:xfrm>
            <a:off x="9028114" y="3673475"/>
            <a:ext cx="522287" cy="457200"/>
          </a:xfrm>
          <a:prstGeom prst="rect">
            <a:avLst/>
          </a:prstGeom>
          <a:noFill/>
          <a:ln w="9525">
            <a:noFill/>
            <a:miter lim="800000"/>
            <a:headEnd/>
            <a:tailEnd/>
          </a:ln>
          <a:effectLst/>
        </p:spPr>
        <p:txBody>
          <a:bodyPr wrap="none">
            <a:spAutoFit/>
          </a:bodyPr>
          <a:lstStyle/>
          <a:p>
            <a:r>
              <a:rPr lang="en-US"/>
              <a:t>(a)</a:t>
            </a:r>
          </a:p>
        </p:txBody>
      </p:sp>
      <p:sp>
        <p:nvSpPr>
          <p:cNvPr id="261129" name="Text Box 9"/>
          <p:cNvSpPr txBox="1">
            <a:spLocks noChangeArrowheads="1"/>
          </p:cNvSpPr>
          <p:nvPr/>
        </p:nvSpPr>
        <p:spPr bwMode="auto">
          <a:xfrm>
            <a:off x="3667125" y="6400800"/>
            <a:ext cx="539750" cy="457200"/>
          </a:xfrm>
          <a:prstGeom prst="rect">
            <a:avLst/>
          </a:prstGeom>
          <a:noFill/>
          <a:ln w="9525">
            <a:noFill/>
            <a:miter lim="800000"/>
            <a:headEnd/>
            <a:tailEnd/>
          </a:ln>
          <a:effectLst/>
        </p:spPr>
        <p:txBody>
          <a:bodyPr wrap="none">
            <a:spAutoFit/>
          </a:bodyPr>
          <a:lstStyle/>
          <a:p>
            <a:r>
              <a:rPr lang="en-US"/>
              <a:t>(b)</a:t>
            </a:r>
          </a:p>
        </p:txBody>
      </p:sp>
      <p:sp>
        <p:nvSpPr>
          <p:cNvPr id="261130" name="Text Box 10"/>
          <p:cNvSpPr txBox="1">
            <a:spLocks noChangeArrowheads="1"/>
          </p:cNvSpPr>
          <p:nvPr/>
        </p:nvSpPr>
        <p:spPr bwMode="auto">
          <a:xfrm>
            <a:off x="6311900" y="6400800"/>
            <a:ext cx="539750" cy="457200"/>
          </a:xfrm>
          <a:prstGeom prst="rect">
            <a:avLst/>
          </a:prstGeom>
          <a:noFill/>
          <a:ln w="9525">
            <a:noFill/>
            <a:miter lim="800000"/>
            <a:headEnd/>
            <a:tailEnd/>
          </a:ln>
          <a:effectLst/>
        </p:spPr>
        <p:txBody>
          <a:bodyPr>
            <a:spAutoFit/>
          </a:bodyPr>
          <a:lstStyle/>
          <a:p>
            <a:r>
              <a:rPr lang="en-US"/>
              <a:t>(c)</a:t>
            </a:r>
          </a:p>
        </p:txBody>
      </p:sp>
      <p:sp>
        <p:nvSpPr>
          <p:cNvPr id="261131" name="Text Box 11"/>
          <p:cNvSpPr txBox="1">
            <a:spLocks noChangeArrowheads="1"/>
          </p:cNvSpPr>
          <p:nvPr/>
        </p:nvSpPr>
        <p:spPr bwMode="auto">
          <a:xfrm>
            <a:off x="8943975" y="6400800"/>
            <a:ext cx="539750" cy="457200"/>
          </a:xfrm>
          <a:prstGeom prst="rect">
            <a:avLst/>
          </a:prstGeom>
          <a:noFill/>
          <a:ln w="9525">
            <a:noFill/>
            <a:miter lim="800000"/>
            <a:headEnd/>
            <a:tailEnd/>
          </a:ln>
          <a:effectLst/>
        </p:spPr>
        <p:txBody>
          <a:bodyPr>
            <a:spAutoFit/>
          </a:bodyPr>
          <a:lstStyle/>
          <a:p>
            <a:r>
              <a:rPr lang="en-US"/>
              <a:t>(d)</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Text Box 2"/>
          <p:cNvSpPr txBox="1">
            <a:spLocks noChangeArrowheads="1"/>
          </p:cNvSpPr>
          <p:nvPr/>
        </p:nvSpPr>
        <p:spPr bwMode="auto">
          <a:xfrm>
            <a:off x="5295901" y="523876"/>
            <a:ext cx="2441575" cy="7016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4000">
                <a:solidFill>
                  <a:srgbClr val="FF0000"/>
                </a:solidFill>
                <a:ea typeface="新細明體" pitchFamily="18" charset="-120"/>
              </a:rPr>
              <a:t>References</a:t>
            </a:r>
          </a:p>
        </p:txBody>
      </p:sp>
      <p:sp>
        <p:nvSpPr>
          <p:cNvPr id="260103" name="Rectangle 7"/>
          <p:cNvSpPr>
            <a:spLocks noChangeArrowheads="1"/>
          </p:cNvSpPr>
          <p:nvPr/>
        </p:nvSpPr>
        <p:spPr bwMode="auto">
          <a:xfrm>
            <a:off x="1712914" y="1742187"/>
            <a:ext cx="8777287" cy="2739211"/>
          </a:xfrm>
          <a:prstGeom prst="rect">
            <a:avLst/>
          </a:prstGeom>
          <a:noFill/>
          <a:ln w="9525">
            <a:noFill/>
            <a:miter lim="800000"/>
            <a:headEnd/>
            <a:tailEnd/>
          </a:ln>
          <a:effectLst/>
        </p:spPr>
        <p:txBody>
          <a:bodyPr anchor="ctr">
            <a:spAutoFit/>
          </a:bodyPr>
          <a:lstStyle/>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Gonzalez R. C., Woods R. E., Digital Image Processing, Pearson Education, Second Edition, 2006.</a:t>
            </a:r>
          </a:p>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Gonzalez R. C., Woods R. E., </a:t>
            </a:r>
            <a:r>
              <a:rPr lang="en-US" sz="2000" dirty="0" err="1">
                <a:solidFill>
                  <a:srgbClr val="000000"/>
                </a:solidFill>
                <a:cs typeface="Times New Roman" pitchFamily="18" charset="0"/>
              </a:rPr>
              <a:t>Eddins</a:t>
            </a:r>
            <a:r>
              <a:rPr lang="en-US" sz="2000" dirty="0">
                <a:solidFill>
                  <a:srgbClr val="000000"/>
                </a:solidFill>
                <a:cs typeface="Times New Roman" pitchFamily="18" charset="0"/>
              </a:rPr>
              <a:t> S. L., Digital Image Processing Using </a:t>
            </a:r>
            <a:r>
              <a:rPr lang="en-US" sz="2000" dirty="0" err="1">
                <a:solidFill>
                  <a:srgbClr val="000000"/>
                </a:solidFill>
                <a:cs typeface="Times New Roman" pitchFamily="18" charset="0"/>
              </a:rPr>
              <a:t>Matlab</a:t>
            </a:r>
            <a:r>
              <a:rPr lang="en-US" sz="2000" dirty="0">
                <a:solidFill>
                  <a:srgbClr val="000000"/>
                </a:solidFill>
                <a:cs typeface="Times New Roman" pitchFamily="18" charset="0"/>
              </a:rPr>
              <a:t>, Pearson Education, 2006.</a:t>
            </a:r>
            <a:endParaRPr lang="en-US" sz="2000" dirty="0">
              <a:cs typeface="Times New Roman" pitchFamily="18" charset="0"/>
            </a:endParaRPr>
          </a:p>
          <a:p>
            <a:pPr marL="354013" indent="-354013" algn="just">
              <a:spcBef>
                <a:spcPct val="20000"/>
              </a:spcBef>
              <a:buFont typeface="+mj-lt"/>
              <a:buAutoNum type="arabicPeriod"/>
              <a:tabLst>
                <a:tab pos="228600" algn="l"/>
              </a:tabLst>
            </a:pPr>
            <a:r>
              <a:rPr lang="en-US" sz="2000" dirty="0">
                <a:solidFill>
                  <a:srgbClr val="000000"/>
                </a:solidFill>
                <a:cs typeface="Times New Roman" pitchFamily="18" charset="0"/>
              </a:rPr>
              <a:t>Institute of Signal Processing, Tampere University of Technology, Finland, 	</a:t>
            </a:r>
            <a:r>
              <a:rPr lang="en-US" sz="2000" dirty="0">
                <a:hlinkClick r:id="rId2"/>
              </a:rPr>
              <a:t>http://www.cs.tut.fi/~karaoglu/</a:t>
            </a:r>
            <a:endParaRPr lang="en-US" sz="2000" dirty="0"/>
          </a:p>
          <a:p>
            <a:pPr marL="354013" indent="-354013" algn="just">
              <a:spcBef>
                <a:spcPct val="20000"/>
              </a:spcBef>
              <a:buFont typeface="+mj-lt"/>
              <a:buAutoNum type="arabicPeriod"/>
              <a:tabLst>
                <a:tab pos="228600" algn="l"/>
              </a:tabLst>
            </a:pPr>
            <a:r>
              <a:rPr lang="en-US" sz="2000" dirty="0" err="1"/>
              <a:t>MatLab</a:t>
            </a:r>
            <a:r>
              <a:rPr lang="en-US" sz="2000" dirty="0"/>
              <a:t> Code download: </a:t>
            </a:r>
            <a:r>
              <a:rPr lang="en-US" sz="2000" dirty="0">
                <a:hlinkClick r:id="rId3"/>
              </a:rPr>
              <a:t>https://beagle.whoi.edu/redmine/projects/ifcb-web/repository/revisions/2/entry/trunk/dipum_toolbox_registered/dipum_1.1.3/</a:t>
            </a:r>
            <a:endParaRPr lang="en-US" sz="2000"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243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2830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192515" name="Picture 3" descr="log_plot2"/>
          <p:cNvPicPr>
            <a:picLocks noChangeAspect="1" noChangeArrowheads="1"/>
          </p:cNvPicPr>
          <p:nvPr/>
        </p:nvPicPr>
        <p:blipFill>
          <a:blip r:embed="rId2" cstate="print"/>
          <a:srcRect/>
          <a:stretch>
            <a:fillRect/>
          </a:stretch>
        </p:blipFill>
        <p:spPr bwMode="auto">
          <a:xfrm>
            <a:off x="1841500" y="1524001"/>
            <a:ext cx="6718300" cy="5038725"/>
          </a:xfrm>
          <a:prstGeom prst="rect">
            <a:avLst/>
          </a:prstGeom>
          <a:noFill/>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ChangeArrowheads="1"/>
          </p:cNvSpPr>
          <p:nvPr/>
        </p:nvSpPr>
        <p:spPr bwMode="auto">
          <a:xfrm>
            <a:off x="2345033" y="291238"/>
            <a:ext cx="7734300" cy="1077218"/>
          </a:xfrm>
          <a:prstGeom prst="rect">
            <a:avLst/>
          </a:prstGeom>
          <a:noFill/>
          <a:ln w="9525">
            <a:noFill/>
            <a:miter lim="800000"/>
            <a:headEnd/>
            <a:tailEnd/>
          </a:ln>
          <a:effectLst/>
        </p:spPr>
        <p:txBody>
          <a:bodyPr>
            <a:spAutoFit/>
          </a:bodyPr>
          <a:lstStyle/>
          <a:p>
            <a:pPr algn="ctr"/>
            <a:r>
              <a:rPr lang="en-US" sz="3200" dirty="0">
                <a:solidFill>
                  <a:srgbClr val="008000"/>
                </a:solidFill>
              </a:rPr>
              <a:t>M-Functions for Intensity Transformations</a:t>
            </a:r>
          </a:p>
          <a:p>
            <a:pPr algn="ctr"/>
            <a:r>
              <a:rPr lang="en-US" sz="3200" dirty="0">
                <a:solidFill>
                  <a:srgbClr val="008000"/>
                </a:solidFill>
              </a:rPr>
              <a:t>(Self Reading)</a:t>
            </a:r>
          </a:p>
        </p:txBody>
      </p:sp>
      <p:graphicFrame>
        <p:nvGraphicFramePr>
          <p:cNvPr id="195587" name="Group 3"/>
          <p:cNvGraphicFramePr>
            <a:graphicFrameLocks noGrp="1"/>
          </p:cNvGraphicFramePr>
          <p:nvPr>
            <p:extLst/>
          </p:nvPr>
        </p:nvGraphicFramePr>
        <p:xfrm>
          <a:off x="1603376" y="2149475"/>
          <a:ext cx="8912225" cy="4389120"/>
        </p:xfrm>
        <a:graphic>
          <a:graphicData uri="http://schemas.openxmlformats.org/drawingml/2006/table">
            <a:tbl>
              <a:tblPr/>
              <a:tblGrid>
                <a:gridCol w="1900238">
                  <a:extLst>
                    <a:ext uri="{9D8B030D-6E8A-4147-A177-3AD203B41FA5}">
                      <a16:colId xmlns:a16="http://schemas.microsoft.com/office/drawing/2014/main" val="20000"/>
                    </a:ext>
                  </a:extLst>
                </a:gridCol>
                <a:gridCol w="7011987">
                  <a:extLst>
                    <a:ext uri="{9D8B030D-6E8A-4147-A177-3AD203B41FA5}">
                      <a16:colId xmlns:a16="http://schemas.microsoft.com/office/drawing/2014/main" val="20001"/>
                    </a:ext>
                  </a:extLst>
                </a:gridCol>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rPr>
                        <a:t>Function</a:t>
                      </a:r>
                      <a:endParaRPr kumimoji="0" lang="en-US" sz="2400" b="0" i="0" u="none" strike="noStrike" cap="none" normalizeH="0" baseline="0" dirty="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Times New Roman" pitchFamily="18" charset="0"/>
                        </a:rPr>
                        <a:t>Description</a:t>
                      </a:r>
                      <a:endParaRPr kumimoji="0" lang="en-US" sz="24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nargin</a:t>
                      </a:r>
                      <a:endParaRPr kumimoji="0" lang="en-US" sz="4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returns the number of arguments input into the function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nargout</a:t>
                      </a:r>
                      <a:endParaRPr kumimoji="0" lang="en-US" sz="4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returns the number of arguments output from a function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55575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Times New Roman" pitchFamily="18" charset="0"/>
                        </a:rPr>
                        <a:t>narginchk</a:t>
                      </a:r>
                      <a:r>
                        <a:rPr kumimoji="0" lang="en-US" sz="2400" b="0" i="0" u="none" strike="noStrike" cap="none" normalizeH="0" baseline="0" dirty="0" smtClean="0">
                          <a:ln>
                            <a:noFill/>
                          </a:ln>
                          <a:solidFill>
                            <a:schemeClr val="tx1"/>
                          </a:solidFill>
                          <a:effectLst/>
                          <a:latin typeface="Times New Roman"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rPr>
                        <a:t>low, high) </a:t>
                      </a:r>
                      <a:endParaRPr kumimoji="0" lang="en-US" sz="4800" b="0" i="0" u="none" strike="noStrike" cap="none" normalizeH="0" baseline="0" dirty="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This checks if the input arguments (</a:t>
                      </a:r>
                      <a:r>
                        <a:rPr kumimoji="0" lang="en-US" sz="1600" b="0" i="0" u="none" strike="noStrike" cap="none" normalizeH="0" baseline="0" dirty="0" err="1" smtClean="0">
                          <a:ln>
                            <a:noFill/>
                          </a:ln>
                          <a:solidFill>
                            <a:schemeClr val="tx1"/>
                          </a:solidFill>
                          <a:effectLst/>
                          <a:latin typeface="Times New Roman" pitchFamily="18" charset="0"/>
                        </a:rPr>
                        <a:t>nargin</a:t>
                      </a:r>
                      <a:r>
                        <a:rPr kumimoji="0" lang="en-US" sz="1600" b="0" i="0" u="none" strike="noStrike" cap="none" normalizeH="0" baseline="0" dirty="0" smtClean="0">
                          <a:ln>
                            <a:noFill/>
                          </a:ln>
                          <a:solidFill>
                            <a:schemeClr val="tx1"/>
                          </a:solidFill>
                          <a:effectLst/>
                          <a:latin typeface="Times New Roman" pitchFamily="18" charset="0"/>
                        </a:rPr>
                        <a:t>) are between low and high (inclusive). If they aren't, then execution stops and an error message (with the string returned from </a:t>
                      </a:r>
                      <a:r>
                        <a:rPr kumimoji="0" lang="en-US" sz="1600" b="0" i="0" u="none" strike="noStrike" cap="none" normalizeH="0" baseline="0" dirty="0" err="1" smtClean="0">
                          <a:ln>
                            <a:noFill/>
                          </a:ln>
                          <a:solidFill>
                            <a:schemeClr val="tx1"/>
                          </a:solidFill>
                          <a:effectLst/>
                          <a:latin typeface="Times New Roman" pitchFamily="18" charset="0"/>
                        </a:rPr>
                        <a:t>nargchk</a:t>
                      </a:r>
                      <a:r>
                        <a:rPr kumimoji="0" lang="en-US" sz="1600" b="0" i="0" u="none" strike="noStrike" cap="none" normalizeH="0" baseline="0" dirty="0" smtClean="0">
                          <a:ln>
                            <a:noFill/>
                          </a:ln>
                          <a:solidFill>
                            <a:schemeClr val="tx1"/>
                          </a:solidFill>
                          <a:effectLst/>
                          <a:latin typeface="Times New Roman" pitchFamily="18" charset="0"/>
                        </a:rPr>
                        <a:t>) is printed</a:t>
                      </a:r>
                      <a:endParaRPr kumimoji="0" lang="en-US" sz="2000" b="1" i="0" u="none" strike="noStrike" cap="none" normalizeH="0" baseline="0" dirty="0" smtClean="0">
                        <a:ln>
                          <a:noFill/>
                        </a:ln>
                        <a:solidFill>
                          <a:schemeClr val="tx1"/>
                        </a:solidFill>
                        <a:effectLst/>
                        <a:latin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A sample usage of </a:t>
                      </a:r>
                      <a:r>
                        <a:rPr kumimoji="0" lang="en-US" sz="1800" b="1" i="0" u="none" strike="noStrike" cap="none" normalizeH="0" baseline="0" dirty="0" err="1" smtClean="0">
                          <a:ln>
                            <a:noFill/>
                          </a:ln>
                          <a:solidFill>
                            <a:schemeClr val="tx1"/>
                          </a:solidFill>
                          <a:effectLst/>
                          <a:latin typeface="Times New Roman" pitchFamily="18" charset="0"/>
                        </a:rPr>
                        <a:t>nargchk</a:t>
                      </a:r>
                      <a:r>
                        <a:rPr kumimoji="0" lang="en-US" sz="1800" b="1" i="0" u="none" strike="noStrike" cap="none" normalizeH="0" baseline="0" dirty="0" smtClean="0">
                          <a:ln>
                            <a:noFill/>
                          </a:ln>
                          <a:solidFill>
                            <a:schemeClr val="tx1"/>
                          </a:solidFill>
                          <a:effectLst/>
                          <a:latin typeface="Times New Roman" pitchFamily="18" charset="0"/>
                        </a:rPr>
                        <a:t> inside a function is:</a:t>
                      </a:r>
                      <a:r>
                        <a:rPr kumimoji="0" lang="en-US" sz="1600" b="0" i="0" u="none" strike="noStrike" cap="none" normalizeH="0" baseline="0" dirty="0" smtClean="0">
                          <a:ln>
                            <a:noFill/>
                          </a:ln>
                          <a:solidFill>
                            <a:schemeClr val="tx1"/>
                          </a:solidFill>
                          <a:effectLst/>
                          <a:latin typeface="Times New Roman" pitchFamily="18" charset="0"/>
                        </a:rPr>
                        <a:t/>
                      </a:r>
                      <a:br>
                        <a:rPr kumimoji="0" lang="en-US" sz="1600" b="0" i="0" u="none" strike="noStrike" cap="none" normalizeH="0" baseline="0" dirty="0" smtClean="0">
                          <a:ln>
                            <a:noFill/>
                          </a:ln>
                          <a:solidFill>
                            <a:schemeClr val="tx1"/>
                          </a:solidFill>
                          <a:effectLst/>
                          <a:latin typeface="Times New Roman" pitchFamily="18" charset="0"/>
                        </a:rPr>
                      </a:br>
                      <a:r>
                        <a:rPr kumimoji="0" lang="en-US" sz="1600" b="0" i="0" u="none" strike="noStrike" cap="none" normalizeH="0" baseline="0" dirty="0" smtClean="0">
                          <a:ln>
                            <a:noFill/>
                          </a:ln>
                          <a:solidFill>
                            <a:schemeClr val="tx1"/>
                          </a:solidFill>
                          <a:effectLst/>
                          <a:latin typeface="Times New Roman" pitchFamily="18" charset="0"/>
                        </a:rPr>
                        <a:t>error (</a:t>
                      </a:r>
                      <a:r>
                        <a:rPr kumimoji="0" lang="en-US" sz="1600" b="0" i="0" u="none" strike="noStrike" cap="none" normalizeH="0" baseline="0" dirty="0" err="1" smtClean="0">
                          <a:ln>
                            <a:noFill/>
                          </a:ln>
                          <a:solidFill>
                            <a:schemeClr val="tx1"/>
                          </a:solidFill>
                          <a:effectLst/>
                          <a:latin typeface="Times New Roman" pitchFamily="18" charset="0"/>
                        </a:rPr>
                        <a:t>nargchk</a:t>
                      </a:r>
                      <a:r>
                        <a:rPr kumimoji="0" lang="en-US" sz="1600" b="0" i="0" u="none" strike="noStrike" cap="none" normalizeH="0" baseline="0" dirty="0" smtClean="0">
                          <a:ln>
                            <a:noFill/>
                          </a:ln>
                          <a:solidFill>
                            <a:schemeClr val="tx1"/>
                          </a:solidFill>
                          <a:effectLst/>
                          <a:latin typeface="Times New Roman" pitchFamily="18" charset="0"/>
                        </a:rPr>
                        <a:t> (2, 3, </a:t>
                      </a:r>
                      <a:r>
                        <a:rPr kumimoji="0" lang="en-US" sz="1600" b="0" i="0" u="none" strike="noStrike" cap="none" normalizeH="0" baseline="0" dirty="0" err="1" smtClean="0">
                          <a:ln>
                            <a:noFill/>
                          </a:ln>
                          <a:solidFill>
                            <a:schemeClr val="tx1"/>
                          </a:solidFill>
                          <a:effectLst/>
                          <a:latin typeface="Times New Roman" pitchFamily="18" charset="0"/>
                        </a:rPr>
                        <a:t>nargin</a:t>
                      </a:r>
                      <a:r>
                        <a:rPr kumimoji="0" lang="en-US" sz="1600" b="0" i="0" u="none" strike="noStrike" cap="none" normalizeH="0" baseline="0" dirty="0" smtClean="0">
                          <a:ln>
                            <a:noFill/>
                          </a:ln>
                          <a:solidFill>
                            <a:schemeClr val="tx1"/>
                          </a:solidFill>
                          <a:effectLst/>
                          <a:latin typeface="Times New Roman" pitchFamily="18" charset="0"/>
                        </a:rPr>
                        <a:t>)); </a:t>
                      </a:r>
                      <a:br>
                        <a:rPr kumimoji="0" lang="en-US" sz="1600" b="0" i="0" u="none" strike="noStrike" cap="none" normalizeH="0" baseline="0" dirty="0" smtClean="0">
                          <a:ln>
                            <a:noFill/>
                          </a:ln>
                          <a:solidFill>
                            <a:schemeClr val="tx1"/>
                          </a:solidFill>
                          <a:effectLst/>
                          <a:latin typeface="Times New Roman" pitchFamily="18" charset="0"/>
                        </a:rPr>
                      </a:br>
                      <a:r>
                        <a:rPr kumimoji="0" lang="en-US" sz="1800" b="1" i="0" u="none" strike="noStrike" cap="none" normalizeH="0" baseline="0" dirty="0" smtClean="0">
                          <a:ln>
                            <a:noFill/>
                          </a:ln>
                          <a:solidFill>
                            <a:schemeClr val="tx1"/>
                          </a:solidFill>
                          <a:effectLst/>
                          <a:latin typeface="Times New Roman" pitchFamily="18" charset="0"/>
                        </a:rPr>
                        <a:t>Returns Examples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"Not enough input parameters" if number is less than low and returns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rPr>
                        <a:t>"Too many input parameters" if number is greater than high.</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varargin</a:t>
                      </a:r>
                      <a:endParaRPr kumimoji="0" lang="en-US" sz="4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accepts a variable number of arguments</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varargout</a:t>
                      </a:r>
                      <a:endParaRPr kumimoji="0" lang="en-US" sz="4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Times New Roman" pitchFamily="18" charset="0"/>
                        </a:rPr>
                        <a:t>returns a variable number of arguments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95610" name="Rectangle 26"/>
          <p:cNvSpPr>
            <a:spLocks noChangeArrowheads="1"/>
          </p:cNvSpPr>
          <p:nvPr/>
        </p:nvSpPr>
        <p:spPr bwMode="auto">
          <a:xfrm>
            <a:off x="1524001" y="1558926"/>
            <a:ext cx="6754813" cy="519113"/>
          </a:xfrm>
          <a:prstGeom prst="rect">
            <a:avLst/>
          </a:prstGeom>
          <a:noFill/>
          <a:ln w="9525">
            <a:noFill/>
            <a:miter lim="800000"/>
            <a:headEnd/>
            <a:tailEnd/>
          </a:ln>
          <a:effectLst/>
        </p:spPr>
        <p:txBody>
          <a:bodyPr wrap="none" anchor="ctr">
            <a:spAutoFit/>
          </a:bodyPr>
          <a:lstStyle/>
          <a:p>
            <a:r>
              <a:rPr lang="en-US" sz="2800" b="1"/>
              <a:t>Input and Output Arguments to Functions </a:t>
            </a:r>
          </a:p>
        </p:txBody>
      </p:sp>
    </p:spTree>
    <p:extLst>
      <p:ext uri="{BB962C8B-B14F-4D97-AF65-F5344CB8AC3E}">
        <p14:creationId xmlns:p14="http://schemas.microsoft.com/office/powerpoint/2010/main" val="6692629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ChangeArrowheads="1"/>
          </p:cNvSpPr>
          <p:nvPr/>
        </p:nvSpPr>
        <p:spPr bwMode="auto">
          <a:xfrm>
            <a:off x="2562528" y="642939"/>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#M-Functions for Intensity Transformations</a:t>
            </a:r>
          </a:p>
        </p:txBody>
      </p:sp>
      <p:sp>
        <p:nvSpPr>
          <p:cNvPr id="196611" name="Rectangle 3"/>
          <p:cNvSpPr>
            <a:spLocks noChangeArrowheads="1"/>
          </p:cNvSpPr>
          <p:nvPr/>
        </p:nvSpPr>
        <p:spPr bwMode="auto">
          <a:xfrm>
            <a:off x="1709739" y="1603376"/>
            <a:ext cx="8683625" cy="1692275"/>
          </a:xfrm>
          <a:prstGeom prst="rect">
            <a:avLst/>
          </a:prstGeom>
          <a:noFill/>
          <a:ln w="9525">
            <a:noFill/>
            <a:miter lim="800000"/>
            <a:headEnd/>
            <a:tailEnd/>
          </a:ln>
          <a:effectLst/>
        </p:spPr>
        <p:txBody>
          <a:bodyPr anchor="ctr">
            <a:spAutoFit/>
          </a:bodyPr>
          <a:lstStyle/>
          <a:p>
            <a:r>
              <a:rPr lang="en-US" sz="3600" b="1" dirty="0"/>
              <a:t>Exercise: </a:t>
            </a:r>
            <a:r>
              <a:rPr lang="en-US" sz="3600" b="1" dirty="0" err="1"/>
              <a:t>itrans.m</a:t>
            </a:r>
            <a:endParaRPr lang="en-US" sz="3600" b="1" dirty="0"/>
          </a:p>
          <a:p>
            <a:endParaRPr lang="en-US" sz="1600" b="1" dirty="0"/>
          </a:p>
          <a:p>
            <a:r>
              <a:rPr lang="en-US" sz="2000" b="1" dirty="0"/>
              <a:t>is capable of doing all of the intensity transformations mentioned above.</a:t>
            </a:r>
            <a:endParaRPr lang="en-US" sz="2000" dirty="0"/>
          </a:p>
          <a:p>
            <a:endParaRPr lang="en-US" sz="900" dirty="0"/>
          </a:p>
          <a:p>
            <a:r>
              <a:rPr lang="en-US" dirty="0"/>
              <a:t>function g = intrans(f, </a:t>
            </a:r>
            <a:r>
              <a:rPr lang="en-US" dirty="0" err="1"/>
              <a:t>varargin</a:t>
            </a:r>
            <a:r>
              <a:rPr lang="en-US" dirty="0"/>
              <a:t>)</a:t>
            </a:r>
          </a:p>
        </p:txBody>
      </p:sp>
      <p:graphicFrame>
        <p:nvGraphicFramePr>
          <p:cNvPr id="196612" name="Group 4"/>
          <p:cNvGraphicFramePr>
            <a:graphicFrameLocks noGrp="1"/>
          </p:cNvGraphicFramePr>
          <p:nvPr/>
        </p:nvGraphicFramePr>
        <p:xfrm>
          <a:off x="1592263" y="3662363"/>
          <a:ext cx="8966200" cy="2712720"/>
        </p:xfrm>
        <a:graphic>
          <a:graphicData uri="http://schemas.openxmlformats.org/drawingml/2006/table">
            <a:tbl>
              <a:tblPr/>
              <a:tblGrid>
                <a:gridCol w="2533650">
                  <a:extLst>
                    <a:ext uri="{9D8B030D-6E8A-4147-A177-3AD203B41FA5}">
                      <a16:colId xmlns:a16="http://schemas.microsoft.com/office/drawing/2014/main" val="20000"/>
                    </a:ext>
                  </a:extLst>
                </a:gridCol>
                <a:gridCol w="3270250">
                  <a:extLst>
                    <a:ext uri="{9D8B030D-6E8A-4147-A177-3AD203B41FA5}">
                      <a16:colId xmlns:a16="http://schemas.microsoft.com/office/drawing/2014/main" val="20001"/>
                    </a:ext>
                  </a:extLst>
                </a:gridCol>
                <a:gridCol w="3162300">
                  <a:extLst>
                    <a:ext uri="{9D8B030D-6E8A-4147-A177-3AD203B41FA5}">
                      <a16:colId xmlns:a16="http://schemas.microsoft.com/office/drawing/2014/main" val="20002"/>
                    </a:ext>
                  </a:extLst>
                </a:gridCol>
              </a:tblGrid>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tx1"/>
                          </a:solidFill>
                          <a:effectLst/>
                          <a:latin typeface="Times New Roman" pitchFamily="18" charset="0"/>
                        </a:rPr>
                        <a:t>Transformation </a:t>
                      </a:r>
                      <a:endParaRPr kumimoji="0" lang="en-US" sz="1800" b="0" i="0" u="none" strike="noStrike" cap="none" normalizeH="0" baseline="0" dirty="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Intensity Transformation Function </a:t>
                      </a:r>
                      <a:endParaRPr kumimoji="0" lang="en-US" sz="1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tx1"/>
                          </a:solidFill>
                          <a:effectLst/>
                          <a:latin typeface="Times New Roman" pitchFamily="18" charset="0"/>
                        </a:rPr>
                        <a:t>Corresponding intrans Call </a:t>
                      </a:r>
                      <a:endParaRPr kumimoji="0" lang="en-US" sz="1800" b="0" i="0" u="none" strike="noStrike" cap="none" normalizeH="0" baseline="0" smtClean="0">
                        <a:ln>
                          <a:noFill/>
                        </a:ln>
                        <a:solidFill>
                          <a:schemeClr val="tx1"/>
                        </a:solidFill>
                        <a:effectLst/>
                        <a:latin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photographic negative </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neg=imcomplement(I);</a:t>
                      </a:r>
                      <a:endParaRPr kumimoji="0" lang="en-US" sz="3600" b="0" i="0" u="none" strike="noStrike" cap="none" normalizeH="0" baseline="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neg=intrans(I,'neg');</a:t>
                      </a:r>
                      <a:endParaRPr kumimoji="0" lang="en-US" sz="3600" b="0" i="0" u="none" strike="noStrike" cap="none" normalizeH="0" baseline="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logarithmic</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I2=im2double(I);</a:t>
                      </a:r>
                      <a:b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log=5*log(1+I2);</a:t>
                      </a:r>
                      <a:endParaRPr kumimoji="0" lang="en-US" sz="36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log=intrans(I,'log',5);</a:t>
                      </a:r>
                      <a:endParaRPr kumimoji="0" lang="en-US" sz="36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gamma</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gamma=imadjust(I,[],[],0.4);</a:t>
                      </a:r>
                      <a:endParaRPr kumimoji="0" lang="en-US" sz="3600" b="0" i="0" u="none" strike="noStrike" cap="none" normalizeH="0" baseline="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cs typeface="Times New Roman" pitchFamily="18" charset="0"/>
                        </a:rPr>
                        <a:t>gamma=intrans(I,'gamma',0.4);</a:t>
                      </a:r>
                      <a:endParaRPr kumimoji="0" lang="en-US" sz="3600" b="0" i="0" u="none" strike="noStrike" cap="none" normalizeH="0" baseline="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itchFamily="18" charset="0"/>
                        </a:rPr>
                        <a:t>contrast-stretching</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I2=im2double(I);</a:t>
                      </a:r>
                      <a:b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b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contrast=1./(1+(0.2./(I2+eps)).^5);</a:t>
                      </a:r>
                      <a:endParaRPr kumimoji="0" lang="en-US" sz="36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itchFamily="18" charset="0"/>
                          <a:cs typeface="Times New Roman" pitchFamily="18" charset="0"/>
                        </a:rPr>
                        <a:t>contrast=intrans(I,'stretch',0.2,5);</a:t>
                      </a:r>
                      <a:endParaRPr kumimoji="0" lang="en-US" sz="3600" b="0" i="0" u="none" strike="noStrike" cap="none" normalizeH="0" baseline="0" dirty="0" smtClean="0">
                        <a:ln>
                          <a:noFill/>
                        </a:ln>
                        <a:solidFill>
                          <a:schemeClr val="tx1"/>
                        </a:solidFill>
                        <a:effectLst/>
                        <a:latin typeface="Times New Roman" pitchFamily="18" charset="0"/>
                        <a:cs typeface="Times New Roman" pitchFamily="18"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6314301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ChangeArrowheads="1"/>
          </p:cNvSpPr>
          <p:nvPr/>
        </p:nvSpPr>
        <p:spPr bwMode="auto">
          <a:xfrm>
            <a:off x="1987117" y="642938"/>
            <a:ext cx="8667505" cy="707886"/>
          </a:xfrm>
          <a:prstGeom prst="rect">
            <a:avLst/>
          </a:prstGeom>
          <a:noFill/>
          <a:ln w="9525">
            <a:noFill/>
            <a:miter lim="800000"/>
            <a:headEnd/>
            <a:tailEnd/>
          </a:ln>
          <a:effectLst/>
        </p:spPr>
        <p:txBody>
          <a:bodyPr wrap="square">
            <a:spAutoFit/>
          </a:bodyPr>
          <a:lstStyle/>
          <a:p>
            <a:pPr algn="ctr"/>
            <a:r>
              <a:rPr lang="en-US" sz="4000" dirty="0">
                <a:solidFill>
                  <a:srgbClr val="008000"/>
                </a:solidFill>
              </a:rPr>
              <a:t>#An M-Function for Intensity Scaling</a:t>
            </a:r>
          </a:p>
        </p:txBody>
      </p:sp>
      <p:sp>
        <p:nvSpPr>
          <p:cNvPr id="197635" name="Rectangle 3"/>
          <p:cNvSpPr>
            <a:spLocks noChangeArrowheads="1"/>
          </p:cNvSpPr>
          <p:nvPr/>
        </p:nvSpPr>
        <p:spPr bwMode="auto">
          <a:xfrm>
            <a:off x="1709739" y="2109788"/>
            <a:ext cx="8683625" cy="4278094"/>
          </a:xfrm>
          <a:prstGeom prst="rect">
            <a:avLst/>
          </a:prstGeom>
          <a:noFill/>
          <a:ln w="9525">
            <a:noFill/>
            <a:miter lim="800000"/>
            <a:headEnd/>
            <a:tailEnd/>
          </a:ln>
          <a:effectLst/>
        </p:spPr>
        <p:txBody>
          <a:bodyPr anchor="ctr">
            <a:spAutoFit/>
          </a:bodyPr>
          <a:lstStyle/>
          <a:p>
            <a:r>
              <a:rPr lang="en-US" sz="3600" b="1" dirty="0"/>
              <a:t>Exercise ([2, page 89])</a:t>
            </a:r>
            <a:r>
              <a:rPr lang="en-US" sz="4000" b="1" dirty="0"/>
              <a:t>:</a:t>
            </a:r>
            <a:endParaRPr lang="en-US" sz="3600" dirty="0"/>
          </a:p>
          <a:p>
            <a:endParaRPr lang="en-US" sz="3600" dirty="0"/>
          </a:p>
          <a:p>
            <a:r>
              <a:rPr lang="en-US" sz="2800" dirty="0"/>
              <a:t>Write an M-Function to scale the image to the full, maximum range, [0, 255] or [0, 65535]. In addition, the function should map the output levels to a specified range.</a:t>
            </a:r>
          </a:p>
          <a:p>
            <a:endParaRPr lang="en-US" sz="2800" dirty="0"/>
          </a:p>
          <a:p>
            <a:r>
              <a:rPr lang="en-US" sz="2800" dirty="0"/>
              <a:t>Syntax: g = </a:t>
            </a:r>
            <a:r>
              <a:rPr lang="en-US" sz="2800" dirty="0" err="1"/>
              <a:t>gscale</a:t>
            </a:r>
            <a:r>
              <a:rPr lang="en-US" sz="2800" dirty="0"/>
              <a:t>(f, method, low, high)</a:t>
            </a:r>
          </a:p>
          <a:p>
            <a:endParaRPr lang="en-US" sz="2800" dirty="0"/>
          </a:p>
          <a:p>
            <a:r>
              <a:rPr lang="en-US" sz="2800" dirty="0"/>
              <a:t>Valid methods: full8 or full16</a:t>
            </a:r>
            <a:endParaRPr lang="en-US" sz="1800" dirty="0"/>
          </a:p>
        </p:txBody>
      </p:sp>
    </p:spTree>
    <p:extLst>
      <p:ext uri="{BB962C8B-B14F-4D97-AF65-F5344CB8AC3E}">
        <p14:creationId xmlns:p14="http://schemas.microsoft.com/office/powerpoint/2010/main" val="1616296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2830513" y="5000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Logarithmic Transformations</a:t>
            </a:r>
          </a:p>
        </p:txBody>
      </p:sp>
      <p:sp>
        <p:nvSpPr>
          <p:cNvPr id="193539" name="Text Box 3"/>
          <p:cNvSpPr txBox="1">
            <a:spLocks noChangeArrowheads="1"/>
          </p:cNvSpPr>
          <p:nvPr/>
        </p:nvSpPr>
        <p:spPr bwMode="auto">
          <a:xfrm>
            <a:off x="1647826" y="2282826"/>
            <a:ext cx="4884671" cy="4216539"/>
          </a:xfrm>
          <a:prstGeom prst="rect">
            <a:avLst/>
          </a:prstGeom>
          <a:noFill/>
          <a:ln w="9525">
            <a:noFill/>
            <a:miter lim="800000"/>
            <a:headEnd/>
            <a:tailEnd/>
          </a:ln>
          <a:effectLst/>
        </p:spPr>
        <p:txBody>
          <a:bodyPr wrap="none">
            <a:spAutoFit/>
          </a:bodyPr>
          <a:lstStyle/>
          <a:p>
            <a:r>
              <a:rPr lang="en-US" sz="3600" i="1" dirty="0"/>
              <a:t>s</a:t>
            </a:r>
            <a:r>
              <a:rPr lang="en-US" sz="3600" dirty="0"/>
              <a:t> = </a:t>
            </a:r>
            <a:r>
              <a:rPr lang="en-US" sz="3600" i="1" dirty="0"/>
              <a:t>c</a:t>
            </a:r>
            <a:r>
              <a:rPr lang="en-US" sz="3600" dirty="0"/>
              <a:t> * log(1 + double(</a:t>
            </a:r>
            <a:r>
              <a:rPr lang="en-US" sz="3600" i="1" dirty="0"/>
              <a:t>r</a:t>
            </a:r>
            <a:r>
              <a:rPr lang="en-US" sz="3600" dirty="0"/>
              <a:t>))</a:t>
            </a:r>
          </a:p>
          <a:p>
            <a:r>
              <a:rPr lang="en-US" sz="3200" dirty="0"/>
              <a:t>	</a:t>
            </a:r>
            <a:r>
              <a:rPr lang="en-US" dirty="0"/>
              <a:t>where c is constant</a:t>
            </a:r>
          </a:p>
          <a:p>
            <a:endParaRPr lang="en-US" sz="800" dirty="0"/>
          </a:p>
          <a:p>
            <a:r>
              <a:rPr lang="en-US" dirty="0"/>
              <a:t>&gt;&gt; f = [0.1 2; 3000 900000];</a:t>
            </a:r>
          </a:p>
          <a:p>
            <a:r>
              <a:rPr lang="en-US" dirty="0"/>
              <a:t>      1.0e+005 *</a:t>
            </a:r>
          </a:p>
          <a:p>
            <a:r>
              <a:rPr lang="en-US" dirty="0"/>
              <a:t>    	0.0000    0.0000</a:t>
            </a:r>
          </a:p>
          <a:p>
            <a:r>
              <a:rPr lang="en-US" dirty="0"/>
              <a:t>    	0.0300    9.0000</a:t>
            </a:r>
          </a:p>
          <a:p>
            <a:r>
              <a:rPr lang="en-US" dirty="0"/>
              <a:t>&gt;&gt; h = mat2gray(f)</a:t>
            </a:r>
          </a:p>
          <a:p>
            <a:r>
              <a:rPr lang="en-US" dirty="0"/>
              <a:t>h =</a:t>
            </a:r>
          </a:p>
          <a:p>
            <a:r>
              <a:rPr lang="en-US" dirty="0"/>
              <a:t> 	0    0.0000</a:t>
            </a:r>
          </a:p>
          <a:p>
            <a:r>
              <a:rPr lang="en-US" dirty="0"/>
              <a:t>   	 0.0033    1.0000</a:t>
            </a:r>
          </a:p>
        </p:txBody>
      </p:sp>
      <p:sp>
        <p:nvSpPr>
          <p:cNvPr id="193542" name="Rectangle 6"/>
          <p:cNvSpPr>
            <a:spLocks noChangeArrowheads="1"/>
          </p:cNvSpPr>
          <p:nvPr/>
        </p:nvSpPr>
        <p:spPr bwMode="auto">
          <a:xfrm>
            <a:off x="1768476" y="1603375"/>
            <a:ext cx="7972425" cy="457200"/>
          </a:xfrm>
          <a:prstGeom prst="rect">
            <a:avLst/>
          </a:prstGeom>
          <a:noFill/>
          <a:ln w="9525" algn="ctr">
            <a:noFill/>
            <a:miter lim="800000"/>
            <a:headEnd/>
            <a:tailEnd/>
          </a:ln>
          <a:effectLst/>
        </p:spPr>
        <p:txBody>
          <a:bodyPr wrap="none">
            <a:spAutoFit/>
          </a:bodyPr>
          <a:lstStyle/>
          <a:p>
            <a:pPr marL="457200" indent="-457200"/>
            <a:r>
              <a:rPr lang="en-US" dirty="0"/>
              <a:t>Used to compress the dynamic range of values within an image.</a:t>
            </a:r>
          </a:p>
        </p:txBody>
      </p:sp>
      <p:sp>
        <p:nvSpPr>
          <p:cNvPr id="7" name="Rectangle 6"/>
          <p:cNvSpPr/>
          <p:nvPr/>
        </p:nvSpPr>
        <p:spPr>
          <a:xfrm>
            <a:off x="6759655" y="3350854"/>
            <a:ext cx="3436376" cy="3046988"/>
          </a:xfrm>
          <a:prstGeom prst="rect">
            <a:avLst/>
          </a:prstGeom>
          <a:ln w="12700">
            <a:solidFill>
              <a:schemeClr val="tx1"/>
            </a:solidFill>
          </a:ln>
        </p:spPr>
        <p:txBody>
          <a:bodyPr wrap="square">
            <a:spAutoFit/>
          </a:bodyPr>
          <a:lstStyle/>
          <a:p>
            <a:r>
              <a:rPr lang="en-US" dirty="0"/>
              <a:t>&gt;&gt; g = log(1+double(f))</a:t>
            </a:r>
          </a:p>
          <a:p>
            <a:r>
              <a:rPr lang="en-US" dirty="0"/>
              <a:t>g =</a:t>
            </a:r>
          </a:p>
          <a:p>
            <a:r>
              <a:rPr lang="en-US" dirty="0"/>
              <a:t>    0.0953    	1.0986</a:t>
            </a:r>
          </a:p>
          <a:p>
            <a:r>
              <a:rPr lang="en-US" dirty="0"/>
              <a:t>    8.0067   	13.7102</a:t>
            </a:r>
          </a:p>
          <a:p>
            <a:r>
              <a:rPr lang="en-US" dirty="0"/>
              <a:t>&gt;&gt; h = mat2gray(g)</a:t>
            </a:r>
          </a:p>
          <a:p>
            <a:r>
              <a:rPr lang="en-US" dirty="0"/>
              <a:t>h =</a:t>
            </a:r>
          </a:p>
          <a:p>
            <a:r>
              <a:rPr lang="en-US" dirty="0"/>
              <a:t>         0    	0.0737</a:t>
            </a:r>
          </a:p>
          <a:p>
            <a:r>
              <a:rPr lang="en-US" dirty="0"/>
              <a:t>    0.5811    	1.0000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2830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193540" name="Picture 4"/>
          <p:cNvPicPr>
            <a:picLocks noChangeAspect="1" noChangeArrowheads="1"/>
          </p:cNvPicPr>
          <p:nvPr/>
        </p:nvPicPr>
        <p:blipFill>
          <a:blip r:embed="rId2" cstate="print"/>
          <a:srcRect/>
          <a:stretch>
            <a:fillRect/>
          </a:stretch>
        </p:blipFill>
        <p:spPr bwMode="auto">
          <a:xfrm>
            <a:off x="5060951" y="4075113"/>
            <a:ext cx="5591175" cy="2773362"/>
          </a:xfrm>
          <a:prstGeom prst="rect">
            <a:avLst/>
          </a:prstGeom>
          <a:noFill/>
          <a:ln w="9525">
            <a:noFill/>
            <a:miter lim="800000"/>
            <a:headEnd/>
            <a:tailEnd/>
          </a:ln>
          <a:effectLst/>
        </p:spPr>
      </p:pic>
      <p:sp>
        <p:nvSpPr>
          <p:cNvPr id="193541" name="Text Box 5"/>
          <p:cNvSpPr txBox="1">
            <a:spLocks noChangeArrowheads="1"/>
          </p:cNvSpPr>
          <p:nvPr/>
        </p:nvSpPr>
        <p:spPr bwMode="auto">
          <a:xfrm>
            <a:off x="1746557" y="2109379"/>
            <a:ext cx="5923416" cy="1200329"/>
          </a:xfrm>
          <a:prstGeom prst="rect">
            <a:avLst/>
          </a:prstGeom>
          <a:noFill/>
          <a:ln w="9525">
            <a:solidFill>
              <a:schemeClr val="tx1"/>
            </a:solidFill>
            <a:miter lim="800000"/>
            <a:headEnd/>
            <a:tailEnd/>
          </a:ln>
          <a:effectLst/>
        </p:spPr>
        <p:txBody>
          <a:bodyPr wrap="none">
            <a:spAutoFit/>
          </a:bodyPr>
          <a:lstStyle/>
          <a:p>
            <a:r>
              <a:rPr lang="en-US" dirty="0"/>
              <a:t>&gt;&gt; f = </a:t>
            </a:r>
            <a:r>
              <a:rPr lang="en-US" dirty="0" err="1"/>
              <a:t>imread</a:t>
            </a:r>
            <a:r>
              <a:rPr lang="en-US" dirty="0"/>
              <a:t>('spectrum.tif');</a:t>
            </a:r>
          </a:p>
          <a:p>
            <a:r>
              <a:rPr lang="en-US" dirty="0"/>
              <a:t>&gt;&gt; g = im2uint8(mat2gray(log(1+double(f))));</a:t>
            </a:r>
          </a:p>
          <a:p>
            <a:r>
              <a:rPr lang="en-US" dirty="0"/>
              <a:t>&gt;&gt; </a:t>
            </a:r>
            <a:r>
              <a:rPr lang="en-US" dirty="0" err="1"/>
              <a:t>imshow</a:t>
            </a:r>
            <a:r>
              <a:rPr lang="en-US" dirty="0"/>
              <a:t>(g)</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2830513" y="500063"/>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Logarithmic Transformations</a:t>
            </a:r>
          </a:p>
        </p:txBody>
      </p:sp>
      <p:pic>
        <p:nvPicPr>
          <p:cNvPr id="340994" name="Picture 2" descr="tire.jpg"/>
          <p:cNvPicPr>
            <a:picLocks noChangeAspect="1" noChangeArrowheads="1"/>
          </p:cNvPicPr>
          <p:nvPr/>
        </p:nvPicPr>
        <p:blipFill>
          <a:blip r:embed="rId3"/>
          <a:srcRect/>
          <a:stretch>
            <a:fillRect/>
          </a:stretch>
        </p:blipFill>
        <p:spPr bwMode="auto">
          <a:xfrm>
            <a:off x="6071650" y="1671665"/>
            <a:ext cx="2209800" cy="1962150"/>
          </a:xfrm>
          <a:prstGeom prst="rect">
            <a:avLst/>
          </a:prstGeom>
          <a:noFill/>
        </p:spPr>
      </p:pic>
      <p:pic>
        <p:nvPicPr>
          <p:cNvPr id="340996" name="Picture 4" descr="log_c1.jpg"/>
          <p:cNvPicPr>
            <a:picLocks noChangeAspect="1" noChangeArrowheads="1"/>
          </p:cNvPicPr>
          <p:nvPr/>
        </p:nvPicPr>
        <p:blipFill>
          <a:blip r:embed="rId4"/>
          <a:srcRect/>
          <a:stretch>
            <a:fillRect/>
          </a:stretch>
        </p:blipFill>
        <p:spPr bwMode="auto">
          <a:xfrm>
            <a:off x="8395138" y="1678718"/>
            <a:ext cx="2209800" cy="1981201"/>
          </a:xfrm>
          <a:prstGeom prst="rect">
            <a:avLst/>
          </a:prstGeom>
          <a:noFill/>
        </p:spPr>
      </p:pic>
      <p:pic>
        <p:nvPicPr>
          <p:cNvPr id="340998" name="Picture 6" descr="log_c2.jpg"/>
          <p:cNvPicPr>
            <a:picLocks noChangeAspect="1" noChangeArrowheads="1"/>
          </p:cNvPicPr>
          <p:nvPr/>
        </p:nvPicPr>
        <p:blipFill>
          <a:blip r:embed="rId5"/>
          <a:srcRect/>
          <a:stretch>
            <a:fillRect/>
          </a:stretch>
        </p:blipFill>
        <p:spPr bwMode="auto">
          <a:xfrm>
            <a:off x="6026682" y="4242039"/>
            <a:ext cx="2209800" cy="1981201"/>
          </a:xfrm>
          <a:prstGeom prst="rect">
            <a:avLst/>
          </a:prstGeom>
          <a:noFill/>
        </p:spPr>
      </p:pic>
      <p:pic>
        <p:nvPicPr>
          <p:cNvPr id="341000" name="Picture 8" descr="log_c5.jpg"/>
          <p:cNvPicPr>
            <a:picLocks noChangeAspect="1" noChangeArrowheads="1"/>
          </p:cNvPicPr>
          <p:nvPr/>
        </p:nvPicPr>
        <p:blipFill>
          <a:blip r:embed="rId6"/>
          <a:srcRect/>
          <a:stretch>
            <a:fillRect/>
          </a:stretch>
        </p:blipFill>
        <p:spPr bwMode="auto">
          <a:xfrm>
            <a:off x="8335177" y="4227049"/>
            <a:ext cx="2209800" cy="1981201"/>
          </a:xfrm>
          <a:prstGeom prst="rect">
            <a:avLst/>
          </a:prstGeom>
          <a:noFill/>
        </p:spPr>
      </p:pic>
      <p:sp>
        <p:nvSpPr>
          <p:cNvPr id="11" name="TextBox 10"/>
          <p:cNvSpPr txBox="1"/>
          <p:nvPr/>
        </p:nvSpPr>
        <p:spPr>
          <a:xfrm>
            <a:off x="6155961" y="3717562"/>
            <a:ext cx="4422066" cy="461665"/>
          </a:xfrm>
          <a:prstGeom prst="rect">
            <a:avLst/>
          </a:prstGeom>
          <a:noFill/>
        </p:spPr>
        <p:txBody>
          <a:bodyPr wrap="square" rtlCol="0">
            <a:spAutoFit/>
          </a:bodyPr>
          <a:lstStyle/>
          <a:p>
            <a:r>
              <a:rPr lang="en-US" dirty="0"/>
              <a:t>Original		c =1  </a:t>
            </a:r>
          </a:p>
        </p:txBody>
      </p:sp>
      <p:sp>
        <p:nvSpPr>
          <p:cNvPr id="12" name="TextBox 11"/>
          <p:cNvSpPr txBox="1"/>
          <p:nvPr/>
        </p:nvSpPr>
        <p:spPr>
          <a:xfrm>
            <a:off x="6230911" y="6268362"/>
            <a:ext cx="4349616" cy="461665"/>
          </a:xfrm>
          <a:prstGeom prst="rect">
            <a:avLst/>
          </a:prstGeom>
          <a:noFill/>
        </p:spPr>
        <p:txBody>
          <a:bodyPr wrap="square" rtlCol="0">
            <a:spAutoFit/>
          </a:bodyPr>
          <a:lstStyle/>
          <a:p>
            <a:r>
              <a:rPr lang="en-US" dirty="0"/>
              <a:t>c = 2			c =5  </a:t>
            </a:r>
          </a:p>
        </p:txBody>
      </p:sp>
      <p:sp>
        <p:nvSpPr>
          <p:cNvPr id="14" name="TextBox 13"/>
          <p:cNvSpPr txBox="1"/>
          <p:nvPr/>
        </p:nvSpPr>
        <p:spPr>
          <a:xfrm>
            <a:off x="1748104" y="1781582"/>
            <a:ext cx="3717561" cy="4524315"/>
          </a:xfrm>
          <a:prstGeom prst="rect">
            <a:avLst/>
          </a:prstGeom>
          <a:noFill/>
        </p:spPr>
        <p:txBody>
          <a:bodyPr wrap="square" rtlCol="0">
            <a:spAutoFit/>
          </a:bodyPr>
          <a:lstStyle/>
          <a:p>
            <a:pPr>
              <a:lnSpc>
                <a:spcPct val="150000"/>
              </a:lnSpc>
              <a:spcBef>
                <a:spcPts val="600"/>
              </a:spcBef>
              <a:spcAft>
                <a:spcPts val="600"/>
              </a:spcAft>
            </a:pPr>
            <a:r>
              <a:rPr lang="en-US" dirty="0"/>
              <a:t>I=</a:t>
            </a:r>
            <a:r>
              <a:rPr lang="en-US" dirty="0" err="1"/>
              <a:t>imread</a:t>
            </a:r>
            <a:r>
              <a:rPr lang="en-US" dirty="0"/>
              <a:t>('tire.tif'); </a:t>
            </a:r>
            <a:r>
              <a:rPr lang="en-US" dirty="0" err="1"/>
              <a:t>imshow</a:t>
            </a:r>
            <a:r>
              <a:rPr lang="en-US" dirty="0"/>
              <a:t>(I) I2=im2double(I); J=1*log(1+I2); J2=2*log(1+I2); J3=5*log(1+I2); figure, </a:t>
            </a:r>
            <a:r>
              <a:rPr lang="en-US" dirty="0" err="1"/>
              <a:t>imshow</a:t>
            </a:r>
            <a:r>
              <a:rPr lang="en-US" dirty="0"/>
              <a:t>(J) figure, </a:t>
            </a:r>
            <a:r>
              <a:rPr lang="en-US" dirty="0" err="1"/>
              <a:t>imshow</a:t>
            </a:r>
            <a:r>
              <a:rPr lang="en-US" dirty="0"/>
              <a:t>(J2) figure, </a:t>
            </a:r>
            <a:r>
              <a:rPr lang="en-US" dirty="0" err="1"/>
              <a:t>imshow</a:t>
            </a:r>
            <a:r>
              <a:rPr lang="en-US" dirty="0"/>
              <a:t>(J3)</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69" name="Picture 1"/>
          <p:cNvPicPr>
            <a:picLocks noChangeAspect="1" noChangeArrowheads="1"/>
          </p:cNvPicPr>
          <p:nvPr/>
        </p:nvPicPr>
        <p:blipFill>
          <a:blip r:embed="rId2" cstate="print"/>
          <a:srcRect/>
          <a:stretch>
            <a:fillRect/>
          </a:stretch>
        </p:blipFill>
        <p:spPr bwMode="auto">
          <a:xfrm>
            <a:off x="2590800" y="3961448"/>
            <a:ext cx="5378165" cy="2850832"/>
          </a:xfrm>
          <a:prstGeom prst="rect">
            <a:avLst/>
          </a:prstGeom>
          <a:noFill/>
          <a:ln w="9525">
            <a:noFill/>
            <a:miter lim="800000"/>
            <a:headEnd/>
            <a:tailEnd/>
          </a:ln>
        </p:spPr>
      </p:pic>
      <p:pic>
        <p:nvPicPr>
          <p:cNvPr id="194563" name="Picture 3"/>
          <p:cNvPicPr>
            <a:picLocks noChangeAspect="1" noChangeArrowheads="1"/>
          </p:cNvPicPr>
          <p:nvPr/>
        </p:nvPicPr>
        <p:blipFill>
          <a:blip r:embed="rId3" cstate="print"/>
          <a:srcRect/>
          <a:stretch>
            <a:fillRect/>
          </a:stretch>
        </p:blipFill>
        <p:spPr bwMode="auto">
          <a:xfrm>
            <a:off x="8670925" y="3759201"/>
            <a:ext cx="1822450" cy="2944813"/>
          </a:xfrm>
          <a:prstGeom prst="rect">
            <a:avLst/>
          </a:prstGeom>
          <a:noFill/>
          <a:ln w="9525">
            <a:noFill/>
            <a:miter lim="800000"/>
            <a:headEnd/>
            <a:tailEnd/>
          </a:ln>
          <a:effectLst/>
        </p:spPr>
      </p:pic>
      <p:sp>
        <p:nvSpPr>
          <p:cNvPr id="194564" name="Rectangle 4"/>
          <p:cNvSpPr>
            <a:spLocks noChangeArrowheads="1"/>
          </p:cNvSpPr>
          <p:nvPr/>
        </p:nvSpPr>
        <p:spPr bwMode="auto">
          <a:xfrm>
            <a:off x="2830513" y="500064"/>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sp>
        <p:nvSpPr>
          <p:cNvPr id="194565" name="Text Box 5"/>
          <p:cNvSpPr txBox="1">
            <a:spLocks noChangeArrowheads="1"/>
          </p:cNvSpPr>
          <p:nvPr/>
        </p:nvSpPr>
        <p:spPr bwMode="auto">
          <a:xfrm>
            <a:off x="1757363" y="1547814"/>
            <a:ext cx="8648700" cy="2277547"/>
          </a:xfrm>
          <a:prstGeom prst="rect">
            <a:avLst/>
          </a:prstGeom>
          <a:noFill/>
          <a:ln w="9525">
            <a:noFill/>
            <a:miter lim="800000"/>
            <a:headEnd/>
            <a:tailEnd/>
          </a:ln>
          <a:effectLst/>
        </p:spPr>
        <p:txBody>
          <a:bodyPr>
            <a:spAutoFit/>
          </a:bodyPr>
          <a:lstStyle/>
          <a:p>
            <a:r>
              <a:rPr lang="en-US" dirty="0"/>
              <a:t>Used to compress the dynamic range of values within an image.</a:t>
            </a:r>
          </a:p>
          <a:p>
            <a:endParaRPr lang="en-US" sz="600" i="1" dirty="0"/>
          </a:p>
          <a:p>
            <a:r>
              <a:rPr lang="en-US" sz="2800" i="1" dirty="0"/>
              <a:t>s</a:t>
            </a:r>
            <a:r>
              <a:rPr lang="en-US" sz="2800" dirty="0"/>
              <a:t> = </a:t>
            </a:r>
            <a:r>
              <a:rPr lang="en-US" sz="2800" i="1" dirty="0"/>
              <a:t>T</a:t>
            </a:r>
            <a:r>
              <a:rPr lang="en-US" sz="2800" dirty="0"/>
              <a:t>(</a:t>
            </a:r>
            <a:r>
              <a:rPr lang="en-US" sz="2800" i="1" dirty="0"/>
              <a:t>r</a:t>
            </a:r>
            <a:r>
              <a:rPr lang="en-US" sz="2800" dirty="0"/>
              <a:t>) = 1 / (1 + (</a:t>
            </a:r>
            <a:r>
              <a:rPr lang="en-US" sz="2800" i="1" dirty="0"/>
              <a:t>m</a:t>
            </a:r>
            <a:r>
              <a:rPr lang="en-US" sz="2800" dirty="0"/>
              <a:t>/</a:t>
            </a:r>
            <a:r>
              <a:rPr lang="en-US" sz="2800" i="1" dirty="0"/>
              <a:t>r</a:t>
            </a:r>
            <a:r>
              <a:rPr lang="en-US" sz="2800" dirty="0"/>
              <a:t>)</a:t>
            </a:r>
            <a:r>
              <a:rPr lang="en-US" sz="2800" i="1" baseline="30000" dirty="0"/>
              <a:t>E</a:t>
            </a:r>
            <a:r>
              <a:rPr lang="en-US" sz="2800" dirty="0"/>
              <a:t>), </a:t>
            </a:r>
          </a:p>
          <a:p>
            <a:pPr>
              <a:spcBef>
                <a:spcPts val="1200"/>
              </a:spcBef>
            </a:pPr>
            <a:r>
              <a:rPr lang="en-US" sz="2000" i="1" dirty="0"/>
              <a:t>	</a:t>
            </a:r>
            <a:r>
              <a:rPr lang="en-US" sz="2000" dirty="0"/>
              <a:t>where 0 &lt; </a:t>
            </a:r>
            <a:r>
              <a:rPr lang="en-US" sz="2000" i="1" dirty="0"/>
              <a:t>m &lt; r</a:t>
            </a:r>
            <a:endParaRPr lang="en-US" sz="2800" dirty="0"/>
          </a:p>
          <a:p>
            <a:r>
              <a:rPr lang="en-US" sz="2000" dirty="0"/>
              <a:t>	Output values are scaled to the range [0, 1]</a:t>
            </a:r>
          </a:p>
          <a:p>
            <a:endParaRPr lang="en-US" sz="1000" dirty="0"/>
          </a:p>
          <a:p>
            <a:r>
              <a:rPr lang="en-US" dirty="0"/>
              <a:t>&gt;&gt; g = 1./(1 + (m./(double(f) + </a:t>
            </a:r>
            <a:r>
              <a:rPr lang="en-US" dirty="0" err="1"/>
              <a:t>eps</a:t>
            </a:r>
            <a:r>
              <a:rPr lang="en-US" dirty="0"/>
              <a:t>)).^E)</a:t>
            </a:r>
          </a:p>
        </p:txBody>
      </p:sp>
      <p:sp>
        <p:nvSpPr>
          <p:cNvPr id="194566" name="Text Box 6"/>
          <p:cNvSpPr txBox="1">
            <a:spLocks noChangeArrowheads="1"/>
          </p:cNvSpPr>
          <p:nvPr/>
        </p:nvSpPr>
        <p:spPr bwMode="auto">
          <a:xfrm>
            <a:off x="6291518" y="3994976"/>
            <a:ext cx="1055687" cy="457200"/>
          </a:xfrm>
          <a:prstGeom prst="rect">
            <a:avLst/>
          </a:prstGeom>
          <a:noFill/>
          <a:ln w="9525">
            <a:noFill/>
            <a:miter lim="800000"/>
            <a:headEnd/>
            <a:tailEnd/>
          </a:ln>
          <a:effectLst/>
        </p:spPr>
        <p:txBody>
          <a:bodyPr wrap="none">
            <a:spAutoFit/>
          </a:bodyPr>
          <a:lstStyle/>
          <a:p>
            <a:r>
              <a:rPr lang="en-US" i="1" dirty="0"/>
              <a:t>E</a:t>
            </a:r>
            <a:r>
              <a:rPr lang="en-US" dirty="0"/>
              <a:t> -&gt; </a:t>
            </a:r>
            <a:r>
              <a:rPr lang="en-US" dirty="0">
                <a:sym typeface="Mathematica1" pitchFamily="2" charset="2"/>
              </a:rPr>
              <a:t></a:t>
            </a:r>
          </a:p>
        </p:txBody>
      </p:sp>
      <p:sp>
        <p:nvSpPr>
          <p:cNvPr id="194567" name="Text Box 7"/>
          <p:cNvSpPr txBox="1">
            <a:spLocks noChangeArrowheads="1"/>
          </p:cNvSpPr>
          <p:nvPr/>
        </p:nvSpPr>
        <p:spPr bwMode="auto">
          <a:xfrm>
            <a:off x="3613723" y="4007676"/>
            <a:ext cx="998537" cy="457200"/>
          </a:xfrm>
          <a:prstGeom prst="rect">
            <a:avLst/>
          </a:prstGeom>
          <a:noFill/>
          <a:ln w="9525">
            <a:noFill/>
            <a:miter lim="800000"/>
            <a:headEnd/>
            <a:tailEnd/>
          </a:ln>
          <a:effectLst/>
        </p:spPr>
        <p:txBody>
          <a:bodyPr wrap="none">
            <a:spAutoFit/>
          </a:bodyPr>
          <a:lstStyle/>
          <a:p>
            <a:r>
              <a:rPr lang="en-US" i="1" dirty="0"/>
              <a:t>E</a:t>
            </a:r>
            <a:r>
              <a:rPr lang="en-US" dirty="0"/>
              <a:t> = 20</a:t>
            </a:r>
            <a:endParaRPr lang="en-US" dirty="0">
              <a:sym typeface="Arial"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ChangeArrowheads="1"/>
          </p:cNvSpPr>
          <p:nvPr/>
        </p:nvSpPr>
        <p:spPr bwMode="auto">
          <a:xfrm>
            <a:off x="2830513" y="500064"/>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pic>
        <p:nvPicPr>
          <p:cNvPr id="336900" name="Picture 4" descr="contrast_E-plot.jpg"/>
          <p:cNvPicPr>
            <a:picLocks noChangeAspect="1" noChangeArrowheads="1"/>
          </p:cNvPicPr>
          <p:nvPr/>
        </p:nvPicPr>
        <p:blipFill>
          <a:blip r:embed="rId2"/>
          <a:srcRect/>
          <a:stretch>
            <a:fillRect/>
          </a:stretch>
        </p:blipFill>
        <p:spPr bwMode="auto">
          <a:xfrm>
            <a:off x="3232882" y="1504821"/>
            <a:ext cx="7090348" cy="530510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descr="tire.jpg"/>
          <p:cNvPicPr>
            <a:picLocks noChangeAspect="1" noChangeArrowheads="1"/>
          </p:cNvPicPr>
          <p:nvPr/>
        </p:nvPicPr>
        <p:blipFill>
          <a:blip r:embed="rId3"/>
          <a:srcRect/>
          <a:stretch>
            <a:fillRect/>
          </a:stretch>
        </p:blipFill>
        <p:spPr bwMode="auto">
          <a:xfrm>
            <a:off x="6071650" y="1671665"/>
            <a:ext cx="2209800" cy="1962150"/>
          </a:xfrm>
          <a:prstGeom prst="rect">
            <a:avLst/>
          </a:prstGeom>
          <a:noFill/>
        </p:spPr>
      </p:pic>
      <p:sp>
        <p:nvSpPr>
          <p:cNvPr id="11" name="TextBox 10"/>
          <p:cNvSpPr txBox="1"/>
          <p:nvPr/>
        </p:nvSpPr>
        <p:spPr>
          <a:xfrm>
            <a:off x="6155961" y="3717562"/>
            <a:ext cx="4422066" cy="461665"/>
          </a:xfrm>
          <a:prstGeom prst="rect">
            <a:avLst/>
          </a:prstGeom>
          <a:noFill/>
        </p:spPr>
        <p:txBody>
          <a:bodyPr wrap="square" rtlCol="0">
            <a:spAutoFit/>
          </a:bodyPr>
          <a:lstStyle/>
          <a:p>
            <a:r>
              <a:rPr lang="en-US" dirty="0"/>
              <a:t>Original		E =4  </a:t>
            </a:r>
          </a:p>
        </p:txBody>
      </p:sp>
      <p:sp>
        <p:nvSpPr>
          <p:cNvPr id="12" name="TextBox 11"/>
          <p:cNvSpPr txBox="1"/>
          <p:nvPr/>
        </p:nvSpPr>
        <p:spPr>
          <a:xfrm>
            <a:off x="6230911" y="6268362"/>
            <a:ext cx="4349616" cy="461665"/>
          </a:xfrm>
          <a:prstGeom prst="rect">
            <a:avLst/>
          </a:prstGeom>
          <a:noFill/>
        </p:spPr>
        <p:txBody>
          <a:bodyPr wrap="square" rtlCol="0">
            <a:spAutoFit/>
          </a:bodyPr>
          <a:lstStyle/>
          <a:p>
            <a:r>
              <a:rPr lang="en-US" dirty="0"/>
              <a:t>E = 5			E =10  </a:t>
            </a:r>
          </a:p>
        </p:txBody>
      </p:sp>
      <p:sp>
        <p:nvSpPr>
          <p:cNvPr id="14" name="TextBox 13"/>
          <p:cNvSpPr txBox="1"/>
          <p:nvPr/>
        </p:nvSpPr>
        <p:spPr>
          <a:xfrm>
            <a:off x="1583961" y="1828802"/>
            <a:ext cx="4601979" cy="4247317"/>
          </a:xfrm>
          <a:prstGeom prst="rect">
            <a:avLst/>
          </a:prstGeom>
          <a:noFill/>
        </p:spPr>
        <p:txBody>
          <a:bodyPr wrap="square" rtlCol="0">
            <a:spAutoFit/>
          </a:bodyPr>
          <a:lstStyle/>
          <a:p>
            <a:pPr>
              <a:spcBef>
                <a:spcPts val="1800"/>
              </a:spcBef>
              <a:spcAft>
                <a:spcPts val="1800"/>
              </a:spcAft>
            </a:pPr>
            <a:r>
              <a:rPr lang="en-US" dirty="0"/>
              <a:t>I=</a:t>
            </a:r>
            <a:r>
              <a:rPr lang="en-US" dirty="0" err="1"/>
              <a:t>imread</a:t>
            </a:r>
            <a:r>
              <a:rPr lang="en-US" dirty="0"/>
              <a:t>('tire.tif'); I2=im2double(I); </a:t>
            </a:r>
          </a:p>
          <a:p>
            <a:pPr>
              <a:spcBef>
                <a:spcPts val="1800"/>
              </a:spcBef>
              <a:spcAft>
                <a:spcPts val="1800"/>
              </a:spcAft>
            </a:pPr>
            <a:r>
              <a:rPr lang="en-US" dirty="0"/>
              <a:t>m=mean2(I2) contrast1=1./(1+(m./(I2+eps)).^4); contrast2=1./(1+(m./(I2+eps)).^5); contrast3=1./(1+(m./(I2+eps)).^10); </a:t>
            </a:r>
            <a:r>
              <a:rPr lang="en-US" dirty="0" err="1"/>
              <a:t>imshow</a:t>
            </a:r>
            <a:r>
              <a:rPr lang="en-US" dirty="0"/>
              <a:t>(I2) </a:t>
            </a:r>
            <a:r>
              <a:rPr lang="en-US" dirty="0" err="1"/>
              <a:t>figure,imshow</a:t>
            </a:r>
            <a:r>
              <a:rPr lang="en-US" dirty="0"/>
              <a:t>(contrast1) </a:t>
            </a:r>
            <a:r>
              <a:rPr lang="en-US" dirty="0" err="1"/>
              <a:t>figure,imshow</a:t>
            </a:r>
            <a:r>
              <a:rPr lang="en-US" dirty="0"/>
              <a:t>(contrast2) </a:t>
            </a:r>
            <a:r>
              <a:rPr lang="en-US" dirty="0" err="1"/>
              <a:t>figure,imshow</a:t>
            </a:r>
            <a:r>
              <a:rPr lang="en-US" dirty="0"/>
              <a:t>(contrast3)</a:t>
            </a:r>
          </a:p>
        </p:txBody>
      </p:sp>
      <p:sp>
        <p:nvSpPr>
          <p:cNvPr id="10" name="Rectangle 4"/>
          <p:cNvSpPr>
            <a:spLocks noChangeArrowheads="1"/>
          </p:cNvSpPr>
          <p:nvPr/>
        </p:nvSpPr>
        <p:spPr bwMode="auto">
          <a:xfrm>
            <a:off x="2830513" y="500064"/>
            <a:ext cx="7734300" cy="701675"/>
          </a:xfrm>
          <a:prstGeom prst="rect">
            <a:avLst/>
          </a:prstGeom>
          <a:noFill/>
          <a:ln w="9525">
            <a:noFill/>
            <a:miter lim="800000"/>
            <a:headEnd/>
            <a:tailEnd/>
          </a:ln>
          <a:effectLst/>
        </p:spPr>
        <p:txBody>
          <a:bodyPr>
            <a:spAutoFit/>
          </a:bodyPr>
          <a:lstStyle/>
          <a:p>
            <a:pPr algn="ctr"/>
            <a:r>
              <a:rPr lang="en-US" sz="4000" dirty="0">
                <a:solidFill>
                  <a:srgbClr val="008000"/>
                </a:solidFill>
              </a:rPr>
              <a:t>Contrast-Stretching Transformations</a:t>
            </a:r>
          </a:p>
        </p:txBody>
      </p:sp>
      <p:pic>
        <p:nvPicPr>
          <p:cNvPr id="344066" name="Picture 2" descr="contrast_e4.jpg"/>
          <p:cNvPicPr>
            <a:picLocks noChangeAspect="1" noChangeArrowheads="1"/>
          </p:cNvPicPr>
          <p:nvPr/>
        </p:nvPicPr>
        <p:blipFill>
          <a:blip r:embed="rId4"/>
          <a:srcRect/>
          <a:stretch>
            <a:fillRect/>
          </a:stretch>
        </p:blipFill>
        <p:spPr bwMode="auto">
          <a:xfrm>
            <a:off x="8383250" y="1663727"/>
            <a:ext cx="2209800" cy="1981201"/>
          </a:xfrm>
          <a:prstGeom prst="rect">
            <a:avLst/>
          </a:prstGeom>
          <a:noFill/>
        </p:spPr>
      </p:pic>
      <p:pic>
        <p:nvPicPr>
          <p:cNvPr id="344068" name="Picture 4" descr="contrast_e5.jpg"/>
          <p:cNvPicPr>
            <a:picLocks noChangeAspect="1" noChangeArrowheads="1"/>
          </p:cNvPicPr>
          <p:nvPr/>
        </p:nvPicPr>
        <p:blipFill>
          <a:blip r:embed="rId5"/>
          <a:srcRect/>
          <a:stretch>
            <a:fillRect/>
          </a:stretch>
        </p:blipFill>
        <p:spPr bwMode="auto">
          <a:xfrm>
            <a:off x="6011731" y="4242035"/>
            <a:ext cx="2209800" cy="1981201"/>
          </a:xfrm>
          <a:prstGeom prst="rect">
            <a:avLst/>
          </a:prstGeom>
          <a:noFill/>
        </p:spPr>
      </p:pic>
      <p:pic>
        <p:nvPicPr>
          <p:cNvPr id="344070" name="Picture 6" descr="contrast_e10.jpg"/>
          <p:cNvPicPr>
            <a:picLocks noChangeAspect="1" noChangeArrowheads="1"/>
          </p:cNvPicPr>
          <p:nvPr/>
        </p:nvPicPr>
        <p:blipFill>
          <a:blip r:embed="rId6"/>
          <a:srcRect/>
          <a:stretch>
            <a:fillRect/>
          </a:stretch>
        </p:blipFill>
        <p:spPr bwMode="auto">
          <a:xfrm>
            <a:off x="8350197" y="4197064"/>
            <a:ext cx="2209800" cy="1981201"/>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4"/>
          <p:cNvSpPr>
            <a:spLocks noChangeArrowheads="1"/>
          </p:cNvSpPr>
          <p:nvPr/>
        </p:nvSpPr>
        <p:spPr bwMode="auto">
          <a:xfrm>
            <a:off x="2648263" y="500064"/>
            <a:ext cx="7916551" cy="584775"/>
          </a:xfrm>
          <a:prstGeom prst="rect">
            <a:avLst/>
          </a:prstGeom>
          <a:noFill/>
          <a:ln w="9525">
            <a:noFill/>
            <a:miter lim="800000"/>
            <a:headEnd/>
            <a:tailEnd/>
          </a:ln>
          <a:effectLst/>
        </p:spPr>
        <p:txBody>
          <a:bodyPr wrap="square">
            <a:spAutoFit/>
          </a:bodyPr>
          <a:lstStyle/>
          <a:p>
            <a:r>
              <a:rPr lang="en-US" sz="3200" dirty="0">
                <a:solidFill>
                  <a:srgbClr val="008000"/>
                </a:solidFill>
              </a:rPr>
              <a:t>Contrast-Stretching Transformations: Exercise</a:t>
            </a:r>
          </a:p>
        </p:txBody>
      </p:sp>
      <p:pic>
        <p:nvPicPr>
          <p:cNvPr id="10" name="Picture 5"/>
          <p:cNvPicPr>
            <a:picLocks noChangeAspect="1" noChangeArrowheads="1"/>
          </p:cNvPicPr>
          <p:nvPr/>
        </p:nvPicPr>
        <p:blipFill>
          <a:blip r:embed="rId2"/>
          <a:srcRect/>
          <a:stretch>
            <a:fillRect/>
          </a:stretch>
        </p:blipFill>
        <p:spPr bwMode="auto">
          <a:xfrm>
            <a:off x="2117737" y="1794997"/>
            <a:ext cx="7915915" cy="3871287"/>
          </a:xfrm>
          <a:prstGeom prst="rect">
            <a:avLst/>
          </a:prstGeom>
          <a:noFill/>
          <a:ln w="9525">
            <a:noFill/>
            <a:miter lim="800000"/>
            <a:headEnd/>
            <a:tailEnd/>
          </a:ln>
          <a:effectLst/>
        </p:spPr>
      </p:pic>
      <p:sp>
        <p:nvSpPr>
          <p:cNvPr id="11" name="TextBox 10"/>
          <p:cNvSpPr txBox="1"/>
          <p:nvPr/>
        </p:nvSpPr>
        <p:spPr>
          <a:xfrm>
            <a:off x="3112948" y="5756227"/>
            <a:ext cx="6430781" cy="830997"/>
          </a:xfrm>
          <a:prstGeom prst="rect">
            <a:avLst/>
          </a:prstGeom>
          <a:noFill/>
        </p:spPr>
        <p:txBody>
          <a:bodyPr wrap="square" rtlCol="0">
            <a:spAutoFit/>
          </a:bodyPr>
          <a:lstStyle/>
          <a:p>
            <a:r>
              <a:rPr lang="en-US" dirty="0"/>
              <a:t>Original				Transformed</a:t>
            </a:r>
          </a:p>
          <a:p>
            <a:pPr algn="ctr"/>
            <a:r>
              <a:rPr lang="en-US" dirty="0" err="1"/>
              <a:t>MatLab</a:t>
            </a:r>
            <a:r>
              <a:rPr lang="en-US" dirty="0"/>
              <a:t> Code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Intensity Transformations: Exercise</a:t>
            </a:r>
          </a:p>
        </p:txBody>
      </p:sp>
      <p:sp>
        <p:nvSpPr>
          <p:cNvPr id="4" name="TextBox 3"/>
          <p:cNvSpPr txBox="1"/>
          <p:nvPr/>
        </p:nvSpPr>
        <p:spPr>
          <a:xfrm>
            <a:off x="1607448" y="1590957"/>
            <a:ext cx="8595858" cy="1569660"/>
          </a:xfrm>
          <a:prstGeom prst="rect">
            <a:avLst/>
          </a:prstGeom>
          <a:noFill/>
        </p:spPr>
        <p:txBody>
          <a:bodyPr wrap="square" rtlCol="0">
            <a:spAutoFit/>
          </a:bodyPr>
          <a:lstStyle/>
          <a:p>
            <a:pPr algn="just"/>
            <a:r>
              <a:rPr lang="en-US" dirty="0"/>
              <a:t>Identify which intensity transformation was used on MATLAB's built-in liftingbody.png to create each of the four results below. Write a script to reproduce the results using the intensity transformation functions.</a:t>
            </a:r>
          </a:p>
        </p:txBody>
      </p:sp>
      <p:pic>
        <p:nvPicPr>
          <p:cNvPr id="319492" name="Picture 4" descr="Original"/>
          <p:cNvPicPr>
            <a:picLocks noChangeAspect="1" noChangeArrowheads="1"/>
          </p:cNvPicPr>
          <p:nvPr/>
        </p:nvPicPr>
        <p:blipFill>
          <a:blip r:embed="rId3"/>
          <a:srcRect/>
          <a:stretch>
            <a:fillRect/>
          </a:stretch>
        </p:blipFill>
        <p:spPr bwMode="auto">
          <a:xfrm>
            <a:off x="6686290" y="2887663"/>
            <a:ext cx="1609725" cy="1609726"/>
          </a:xfrm>
          <a:prstGeom prst="rect">
            <a:avLst/>
          </a:prstGeom>
          <a:noFill/>
        </p:spPr>
      </p:pic>
      <p:pic>
        <p:nvPicPr>
          <p:cNvPr id="319494" name="Picture 6" descr="Result 1">
            <a:hlinkClick r:id="rId4"/>
          </p:cNvPr>
          <p:cNvPicPr>
            <a:picLocks noChangeAspect="1" noChangeArrowheads="1"/>
          </p:cNvPicPr>
          <p:nvPr/>
        </p:nvPicPr>
        <p:blipFill>
          <a:blip r:embed="rId5"/>
          <a:srcRect/>
          <a:stretch>
            <a:fillRect/>
          </a:stretch>
        </p:blipFill>
        <p:spPr bwMode="auto">
          <a:xfrm>
            <a:off x="1874449" y="4716465"/>
            <a:ext cx="1609725" cy="1609726"/>
          </a:xfrm>
          <a:prstGeom prst="rect">
            <a:avLst/>
          </a:prstGeom>
          <a:noFill/>
        </p:spPr>
      </p:pic>
      <p:pic>
        <p:nvPicPr>
          <p:cNvPr id="319496" name="Picture 8" descr="Result 2">
            <a:hlinkClick r:id="rId6"/>
          </p:cNvPr>
          <p:cNvPicPr>
            <a:picLocks noChangeAspect="1" noChangeArrowheads="1"/>
          </p:cNvPicPr>
          <p:nvPr/>
        </p:nvPicPr>
        <p:blipFill>
          <a:blip r:embed="rId7"/>
          <a:srcRect/>
          <a:stretch>
            <a:fillRect/>
          </a:stretch>
        </p:blipFill>
        <p:spPr bwMode="auto">
          <a:xfrm>
            <a:off x="4137962" y="4686484"/>
            <a:ext cx="1609725" cy="1609726"/>
          </a:xfrm>
          <a:prstGeom prst="rect">
            <a:avLst/>
          </a:prstGeom>
          <a:noFill/>
        </p:spPr>
      </p:pic>
      <p:pic>
        <p:nvPicPr>
          <p:cNvPr id="319498" name="Picture 10" descr="Result 3">
            <a:hlinkClick r:id="rId8"/>
          </p:cNvPr>
          <p:cNvPicPr>
            <a:picLocks noChangeAspect="1" noChangeArrowheads="1"/>
          </p:cNvPicPr>
          <p:nvPr/>
        </p:nvPicPr>
        <p:blipFill>
          <a:blip r:embed="rId9"/>
          <a:srcRect/>
          <a:stretch>
            <a:fillRect/>
          </a:stretch>
        </p:blipFill>
        <p:spPr bwMode="auto">
          <a:xfrm>
            <a:off x="6296545" y="4716464"/>
            <a:ext cx="1609725" cy="1609726"/>
          </a:xfrm>
          <a:prstGeom prst="rect">
            <a:avLst/>
          </a:prstGeom>
          <a:noFill/>
        </p:spPr>
      </p:pic>
      <p:pic>
        <p:nvPicPr>
          <p:cNvPr id="319500" name="Picture 12" descr="Result 4">
            <a:hlinkClick r:id="rId10"/>
          </p:cNvPr>
          <p:cNvPicPr>
            <a:picLocks noChangeAspect="1" noChangeArrowheads="1"/>
          </p:cNvPicPr>
          <p:nvPr/>
        </p:nvPicPr>
        <p:blipFill>
          <a:blip r:embed="rId11"/>
          <a:srcRect/>
          <a:stretch>
            <a:fillRect/>
          </a:stretch>
        </p:blipFill>
        <p:spPr bwMode="auto">
          <a:xfrm>
            <a:off x="8605032" y="4686484"/>
            <a:ext cx="1609725" cy="1609726"/>
          </a:xfrm>
          <a:prstGeom prst="rect">
            <a:avLst/>
          </a:prstGeom>
          <a:noFill/>
        </p:spPr>
      </p:pic>
      <p:sp>
        <p:nvSpPr>
          <p:cNvPr id="12" name="Right Arrow Callout 11"/>
          <p:cNvSpPr/>
          <p:nvPr/>
        </p:nvSpPr>
        <p:spPr bwMode="auto">
          <a:xfrm>
            <a:off x="4611970" y="3432749"/>
            <a:ext cx="1933731" cy="494675"/>
          </a:xfrm>
          <a:prstGeom prst="rightArrow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Original</a:t>
            </a:r>
          </a:p>
        </p:txBody>
      </p:sp>
      <p:sp>
        <p:nvSpPr>
          <p:cNvPr id="13" name="TextBox 12"/>
          <p:cNvSpPr txBox="1"/>
          <p:nvPr/>
        </p:nvSpPr>
        <p:spPr>
          <a:xfrm>
            <a:off x="1883764" y="6385813"/>
            <a:ext cx="8409482" cy="461665"/>
          </a:xfrm>
          <a:prstGeom prst="rect">
            <a:avLst/>
          </a:prstGeom>
          <a:noFill/>
        </p:spPr>
        <p:txBody>
          <a:bodyPr wrap="square" rtlCol="0">
            <a:spAutoFit/>
          </a:bodyPr>
          <a:lstStyle/>
          <a:p>
            <a:r>
              <a:rPr lang="en-US" dirty="0"/>
              <a:t>    Result 1	         Result 2	             Result 3	        Result 4</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ChangeArrowheads="1"/>
          </p:cNvSpPr>
          <p:nvPr/>
        </p:nvSpPr>
        <p:spPr bwMode="auto">
          <a:xfrm>
            <a:off x="3833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pic>
        <p:nvPicPr>
          <p:cNvPr id="181251" name="Picture 3" descr="smile_corners"/>
          <p:cNvPicPr>
            <a:picLocks noChangeAspect="1" noChangeArrowheads="1"/>
          </p:cNvPicPr>
          <p:nvPr/>
        </p:nvPicPr>
        <p:blipFill>
          <a:blip r:embed="rId3" cstate="print"/>
          <a:srcRect/>
          <a:stretch>
            <a:fillRect/>
          </a:stretch>
        </p:blipFill>
        <p:spPr bwMode="auto">
          <a:xfrm>
            <a:off x="3894139" y="1527176"/>
            <a:ext cx="6727825" cy="5275263"/>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a:t>
            </a:r>
          </a:p>
        </p:txBody>
      </p:sp>
      <p:sp>
        <p:nvSpPr>
          <p:cNvPr id="4" name="Rectangle 1"/>
          <p:cNvSpPr>
            <a:spLocks noChangeArrowheads="1"/>
          </p:cNvSpPr>
          <p:nvPr/>
        </p:nvSpPr>
        <p:spPr bwMode="auto">
          <a:xfrm>
            <a:off x="1524001" y="1623229"/>
            <a:ext cx="8679965"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600"/>
              </a:spcBef>
              <a:spcAft>
                <a:spcPts val="600"/>
              </a:spcAft>
            </a:pPr>
            <a:r>
              <a:rPr lang="en-US" altLang="en-US" sz="2800" dirty="0">
                <a:solidFill>
                  <a:srgbClr val="000000"/>
                </a:solidFill>
                <a:latin typeface="+mn-lt"/>
                <a:cs typeface="Times New Roman" panose="02020603050405020304" pitchFamily="18" charset="0"/>
              </a:rPr>
              <a:t>Digitally, an image is represented in terms of pixels. These pixels can be expressed further in terms of bits. Consider the image ‘coins.png’ and the pixel representation of the image.</a:t>
            </a:r>
          </a:p>
        </p:txBody>
      </p:sp>
      <p:pic>
        <p:nvPicPr>
          <p:cNvPr id="6" name="Picture 5"/>
          <p:cNvPicPr>
            <a:picLocks noChangeAspect="1"/>
          </p:cNvPicPr>
          <p:nvPr/>
        </p:nvPicPr>
        <p:blipFill>
          <a:blip r:embed="rId3"/>
          <a:stretch>
            <a:fillRect/>
          </a:stretch>
        </p:blipFill>
        <p:spPr>
          <a:xfrm>
            <a:off x="3055989" y="3061253"/>
            <a:ext cx="7461750" cy="3664226"/>
          </a:xfrm>
          <a:prstGeom prst="rect">
            <a:avLst/>
          </a:prstGeom>
        </p:spPr>
      </p:pic>
    </p:spTree>
    <p:extLst>
      <p:ext uri="{BB962C8B-B14F-4D97-AF65-F5344CB8AC3E}">
        <p14:creationId xmlns:p14="http://schemas.microsoft.com/office/powerpoint/2010/main" val="760396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a:t>
            </a:r>
          </a:p>
        </p:txBody>
      </p:sp>
      <p:sp>
        <p:nvSpPr>
          <p:cNvPr id="4" name="Rectangle 1"/>
          <p:cNvSpPr>
            <a:spLocks noChangeArrowheads="1"/>
          </p:cNvSpPr>
          <p:nvPr/>
        </p:nvSpPr>
        <p:spPr bwMode="auto">
          <a:xfrm>
            <a:off x="1630019" y="1622872"/>
            <a:ext cx="8679965"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spcBef>
                <a:spcPts val="600"/>
              </a:spcBef>
              <a:spcAft>
                <a:spcPts val="600"/>
              </a:spcAft>
            </a:pPr>
            <a:r>
              <a:rPr lang="en-US" altLang="en-US" sz="2800" dirty="0">
                <a:latin typeface="+mn-lt"/>
              </a:rPr>
              <a:t>Consider the pixels that are bounded within the yellow line. The binary formats for those values are (8-bit representation)</a:t>
            </a:r>
          </a:p>
        </p:txBody>
      </p:sp>
      <p:pic>
        <p:nvPicPr>
          <p:cNvPr id="5" name="Picture 4"/>
          <p:cNvPicPr>
            <a:picLocks noChangeAspect="1"/>
          </p:cNvPicPr>
          <p:nvPr/>
        </p:nvPicPr>
        <p:blipFill>
          <a:blip r:embed="rId3"/>
          <a:stretch>
            <a:fillRect/>
          </a:stretch>
        </p:blipFill>
        <p:spPr>
          <a:xfrm>
            <a:off x="3542266" y="3322984"/>
            <a:ext cx="6962775" cy="3429000"/>
          </a:xfrm>
          <a:prstGeom prst="rect">
            <a:avLst/>
          </a:prstGeom>
        </p:spPr>
      </p:pic>
    </p:spTree>
    <p:extLst>
      <p:ext uri="{BB962C8B-B14F-4D97-AF65-F5344CB8AC3E}">
        <p14:creationId xmlns:p14="http://schemas.microsoft.com/office/powerpoint/2010/main" val="12538058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a:t>
            </a:r>
          </a:p>
        </p:txBody>
      </p:sp>
      <p:pic>
        <p:nvPicPr>
          <p:cNvPr id="5" name="Picture 4"/>
          <p:cNvPicPr>
            <a:picLocks noChangeAspect="1"/>
          </p:cNvPicPr>
          <p:nvPr/>
        </p:nvPicPr>
        <p:blipFill rotWithShape="1">
          <a:blip r:embed="rId3"/>
          <a:srcRect l="53045"/>
          <a:stretch/>
        </p:blipFill>
        <p:spPr>
          <a:xfrm>
            <a:off x="7235688" y="3322984"/>
            <a:ext cx="3269353" cy="3429000"/>
          </a:xfrm>
          <a:prstGeom prst="rect">
            <a:avLst/>
          </a:prstGeom>
        </p:spPr>
      </p:pic>
      <p:sp>
        <p:nvSpPr>
          <p:cNvPr id="6" name="Rectangle 1"/>
          <p:cNvSpPr>
            <a:spLocks noChangeArrowheads="1"/>
          </p:cNvSpPr>
          <p:nvPr/>
        </p:nvSpPr>
        <p:spPr bwMode="auto">
          <a:xfrm>
            <a:off x="1669774" y="1613007"/>
            <a:ext cx="5459896"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indent="-457200" algn="just">
              <a:buFont typeface="Courier New" panose="02070309020205020404" pitchFamily="49" charset="0"/>
              <a:buChar char="o"/>
            </a:pPr>
            <a:r>
              <a:rPr lang="en-US" altLang="en-US" sz="2800" dirty="0">
                <a:solidFill>
                  <a:srgbClr val="000000"/>
                </a:solidFill>
                <a:latin typeface="Times New Roman" panose="02020603050405020304" pitchFamily="18" charset="0"/>
                <a:cs typeface="Times New Roman" panose="02020603050405020304" pitchFamily="18" charset="0"/>
              </a:rPr>
              <a:t>The binary format for the pixel value 167 is 10100111</a:t>
            </a:r>
            <a:endParaRPr lang="en-US" altLang="en-US" sz="1050" dirty="0"/>
          </a:p>
          <a:p>
            <a:pPr marL="457200" indent="-457200" algn="just">
              <a:buFont typeface="Courier New" panose="02070309020205020404" pitchFamily="49" charset="0"/>
              <a:buChar char="o"/>
            </a:pPr>
            <a:r>
              <a:rPr lang="en-US" altLang="en-US" sz="2800" dirty="0">
                <a:solidFill>
                  <a:srgbClr val="000000"/>
                </a:solidFill>
                <a:latin typeface="Times New Roman" panose="02020603050405020304" pitchFamily="18" charset="0"/>
                <a:cs typeface="Times New Roman" panose="02020603050405020304" pitchFamily="18" charset="0"/>
              </a:rPr>
              <a:t>Similarly, for 144 it is 10010000</a:t>
            </a:r>
            <a:endParaRPr lang="en-US" altLang="en-US" sz="1050" dirty="0"/>
          </a:p>
          <a:p>
            <a:pPr marL="457200" indent="-457200" algn="just">
              <a:buFont typeface="Courier New" panose="02070309020205020404" pitchFamily="49" charset="0"/>
              <a:buChar char="o"/>
            </a:pPr>
            <a:r>
              <a:rPr lang="en-US" altLang="en-US" sz="2800" dirty="0">
                <a:solidFill>
                  <a:srgbClr val="000000"/>
                </a:solidFill>
                <a:latin typeface="Times New Roman" panose="02020603050405020304" pitchFamily="18" charset="0"/>
                <a:cs typeface="Times New Roman" panose="02020603050405020304" pitchFamily="18" charset="0"/>
              </a:rPr>
              <a:t>This 8-bit image is composed of eight 1-bit planes.</a:t>
            </a:r>
          </a:p>
          <a:p>
            <a:pPr marL="457200" indent="-457200" algn="just">
              <a:buFont typeface="Courier New" panose="02070309020205020404" pitchFamily="49" charset="0"/>
              <a:buChar char="o"/>
            </a:pPr>
            <a:r>
              <a:rPr lang="en-US" altLang="en-US" sz="2800" dirty="0">
                <a:solidFill>
                  <a:srgbClr val="000000"/>
                </a:solidFill>
                <a:latin typeface="Times New Roman" panose="02020603050405020304" pitchFamily="18" charset="0"/>
                <a:cs typeface="Times New Roman" panose="02020603050405020304" pitchFamily="18" charset="0"/>
              </a:rPr>
              <a:t>Plane 1 contains the lowest order bit of all the pixels in the image.</a:t>
            </a:r>
            <a:endParaRPr lang="en-US" altLang="en-US" sz="3600" dirty="0"/>
          </a:p>
        </p:txBody>
      </p:sp>
      <p:pic>
        <p:nvPicPr>
          <p:cNvPr id="7" name="Picture 6"/>
          <p:cNvPicPr>
            <a:picLocks noChangeAspect="1"/>
          </p:cNvPicPr>
          <p:nvPr/>
        </p:nvPicPr>
        <p:blipFill>
          <a:blip r:embed="rId4"/>
          <a:stretch>
            <a:fillRect/>
          </a:stretch>
        </p:blipFill>
        <p:spPr>
          <a:xfrm>
            <a:off x="3007394" y="4721550"/>
            <a:ext cx="3817476" cy="2182951"/>
          </a:xfrm>
          <a:prstGeom prst="rect">
            <a:avLst/>
          </a:prstGeom>
        </p:spPr>
      </p:pic>
    </p:spTree>
    <p:extLst>
      <p:ext uri="{BB962C8B-B14F-4D97-AF65-F5344CB8AC3E}">
        <p14:creationId xmlns:p14="http://schemas.microsoft.com/office/powerpoint/2010/main" val="11932399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a:t>
            </a:r>
          </a:p>
        </p:txBody>
      </p:sp>
      <p:pic>
        <p:nvPicPr>
          <p:cNvPr id="5" name="Picture 4"/>
          <p:cNvPicPr>
            <a:picLocks noChangeAspect="1"/>
          </p:cNvPicPr>
          <p:nvPr/>
        </p:nvPicPr>
        <p:blipFill rotWithShape="1">
          <a:blip r:embed="rId3"/>
          <a:srcRect l="53045"/>
          <a:stretch/>
        </p:blipFill>
        <p:spPr>
          <a:xfrm>
            <a:off x="7235688" y="3322984"/>
            <a:ext cx="3269353" cy="3429000"/>
          </a:xfrm>
          <a:prstGeom prst="rect">
            <a:avLst/>
          </a:prstGeom>
        </p:spPr>
      </p:pic>
      <p:sp>
        <p:nvSpPr>
          <p:cNvPr id="6" name="Rectangle 1"/>
          <p:cNvSpPr>
            <a:spLocks noChangeArrowheads="1"/>
          </p:cNvSpPr>
          <p:nvPr/>
        </p:nvSpPr>
        <p:spPr bwMode="auto">
          <a:xfrm>
            <a:off x="1642065" y="1708163"/>
            <a:ext cx="5459896"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indent="-457200" algn="just">
              <a:buFont typeface="Courier New" panose="02070309020205020404" pitchFamily="49" charset="0"/>
              <a:buChar char="o"/>
            </a:pPr>
            <a:r>
              <a:rPr lang="en-US" altLang="en-US" sz="2800" dirty="0">
                <a:solidFill>
                  <a:srgbClr val="000000"/>
                </a:solidFill>
                <a:latin typeface="Times New Roman" panose="02020603050405020304" pitchFamily="18" charset="0"/>
                <a:cs typeface="Times New Roman" panose="02020603050405020304" pitchFamily="18" charset="0"/>
              </a:rPr>
              <a:t>And plane 8 contains the highest order bit of all the pixels in the image.</a:t>
            </a:r>
            <a:endParaRPr lang="en-US" altLang="en-US" sz="3600" dirty="0"/>
          </a:p>
        </p:txBody>
      </p:sp>
      <p:pic>
        <p:nvPicPr>
          <p:cNvPr id="2" name="Picture 1"/>
          <p:cNvPicPr>
            <a:picLocks noChangeAspect="1"/>
          </p:cNvPicPr>
          <p:nvPr/>
        </p:nvPicPr>
        <p:blipFill>
          <a:blip r:embed="rId4"/>
          <a:stretch>
            <a:fillRect/>
          </a:stretch>
        </p:blipFill>
        <p:spPr>
          <a:xfrm>
            <a:off x="2853130" y="4253948"/>
            <a:ext cx="3985790" cy="2279374"/>
          </a:xfrm>
          <a:prstGeom prst="rect">
            <a:avLst/>
          </a:prstGeom>
        </p:spPr>
      </p:pic>
    </p:spTree>
    <p:extLst>
      <p:ext uri="{BB962C8B-B14F-4D97-AF65-F5344CB8AC3E}">
        <p14:creationId xmlns:p14="http://schemas.microsoft.com/office/powerpoint/2010/main" val="31010347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646331"/>
          </a:xfrm>
          <a:prstGeom prst="rect">
            <a:avLst/>
          </a:prstGeom>
          <a:noFill/>
          <a:ln w="9525">
            <a:noFill/>
            <a:miter lim="800000"/>
            <a:headEnd/>
            <a:tailEnd/>
          </a:ln>
          <a:effectLst/>
        </p:spPr>
        <p:txBody>
          <a:bodyPr>
            <a:spAutoFit/>
          </a:bodyPr>
          <a:lstStyle/>
          <a:p>
            <a:r>
              <a:rPr lang="en-US" sz="3600" dirty="0">
                <a:solidFill>
                  <a:srgbClr val="008000"/>
                </a:solidFill>
              </a:rPr>
              <a:t>Combining Bit Planes</a:t>
            </a:r>
          </a:p>
        </p:txBody>
      </p:sp>
      <p:sp>
        <p:nvSpPr>
          <p:cNvPr id="4" name="Rectangle 1"/>
          <p:cNvSpPr>
            <a:spLocks noChangeArrowheads="1"/>
          </p:cNvSpPr>
          <p:nvPr/>
        </p:nvSpPr>
        <p:spPr bwMode="auto">
          <a:xfrm>
            <a:off x="1593272" y="1709476"/>
            <a:ext cx="8728364"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58700" tIns="45720" rIns="15870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000000"/>
                </a:solidFill>
                <a:latin typeface="Times New Roman" panose="02020603050405020304" pitchFamily="18" charset="0"/>
                <a:cs typeface="Times New Roman" panose="02020603050405020304" pitchFamily="18" charset="0"/>
              </a:rPr>
              <a:t>The nth plane in the pixels are multiplied by the constant 2^n-1</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For instance, consider the matrix</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A=[	167 133 111</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144 140 135</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159 154 148] and the respective bit format</a:t>
            </a:r>
            <a:endParaRPr lang="en-US" altLang="en-US" sz="900" dirty="0"/>
          </a:p>
          <a:p>
            <a:r>
              <a:rPr lang="en-US" altLang="en-US" sz="1200" dirty="0">
                <a:solidFill>
                  <a:srgbClr val="000000"/>
                </a:solidFill>
                <a:latin typeface="Courier New" panose="02070309020205020404" pitchFamily="49" charset="0"/>
                <a:cs typeface="Courier New" panose="02070309020205020404" pitchFamily="49" charset="0"/>
              </a:rPr>
              <a:t/>
            </a:r>
            <a:br>
              <a:rPr lang="en-US" altLang="en-US" sz="1200" dirty="0">
                <a:solidFill>
                  <a:srgbClr val="000000"/>
                </a:solidFill>
                <a:latin typeface="Courier New" panose="02070309020205020404" pitchFamily="49" charset="0"/>
                <a:cs typeface="Courier New" panose="02070309020205020404" pitchFamily="49" charset="0"/>
              </a:rPr>
            </a:b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Combine the 8 bit plane and 7 bit plane.</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For 10100111, multiply the 8 bit plane with 128 and 7 bit plane with 64.</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(1x128)+(0x64)+(1x0)+(0x0)+(0x0)+(1x0)+(1x0)+(1x0)=128</a:t>
            </a:r>
            <a:endParaRPr lang="en-US" altLang="en-US" sz="900" dirty="0"/>
          </a:p>
          <a:p>
            <a:r>
              <a:rPr lang="en-US" altLang="en-US" sz="1200" dirty="0">
                <a:solidFill>
                  <a:srgbClr val="000000"/>
                </a:solidFill>
                <a:latin typeface="Courier New" panose="02070309020205020404" pitchFamily="49" charset="0"/>
                <a:cs typeface="Courier New" panose="02070309020205020404" pitchFamily="49" charset="0"/>
              </a:rPr>
              <a:t/>
            </a:r>
            <a:br>
              <a:rPr lang="en-US" altLang="en-US" sz="1200" dirty="0">
                <a:solidFill>
                  <a:srgbClr val="000000"/>
                </a:solidFill>
                <a:latin typeface="Courier New" panose="02070309020205020404" pitchFamily="49" charset="0"/>
                <a:cs typeface="Courier New" panose="02070309020205020404" pitchFamily="49" charset="0"/>
              </a:rPr>
            </a:b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Repeat this process for all the values in the matrix and the final result will be</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	128 128 64</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128 128 128</a:t>
            </a:r>
            <a:endParaRPr lang="en-US" altLang="en-US" sz="900" dirty="0"/>
          </a:p>
          <a:p>
            <a:r>
              <a:rPr lang="en-US" altLang="en-US" sz="2000" dirty="0">
                <a:solidFill>
                  <a:srgbClr val="000000"/>
                </a:solidFill>
                <a:latin typeface="Times New Roman" panose="02020603050405020304" pitchFamily="18" charset="0"/>
                <a:cs typeface="Times New Roman" panose="02020603050405020304" pitchFamily="18" charset="0"/>
              </a:rPr>
              <a:t>	128 128 128   ]</a:t>
            </a:r>
            <a:endParaRPr lang="en-US" altLang="en-US" sz="18800" dirty="0">
              <a:solidFill>
                <a:srgbClr val="4D469C"/>
              </a:solidFill>
              <a:latin typeface="Courier New" panose="02070309020205020404" pitchFamily="49" charset="0"/>
              <a:cs typeface="Courier New" panose="02070309020205020404" pitchFamily="49" charset="0"/>
            </a:endParaRPr>
          </a:p>
        </p:txBody>
      </p:sp>
      <p:pic>
        <p:nvPicPr>
          <p:cNvPr id="333826" name="Picture 2" descr="http://1.bp.blogspot.com/-3QQ8iTVPL2U/UJejrwXL6xI/AAAAAAAAAvU/s5MSiCXixz8/s320/bit_representation.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180" y="2160877"/>
            <a:ext cx="2616514" cy="173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9009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endParaRPr lang="en-US" sz="4000" dirty="0">
              <a:solidFill>
                <a:srgbClr val="008000"/>
              </a:solidFill>
            </a:endParaRPr>
          </a:p>
        </p:txBody>
      </p:sp>
      <p:sp>
        <p:nvSpPr>
          <p:cNvPr id="8" name="Rectangle 3"/>
          <p:cNvSpPr>
            <a:spLocks noChangeArrowheads="1"/>
          </p:cNvSpPr>
          <p:nvPr/>
        </p:nvSpPr>
        <p:spPr bwMode="auto">
          <a:xfrm>
            <a:off x="1524001" y="2203315"/>
            <a:ext cx="5221357"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000000"/>
                </a:solidFill>
                <a:latin typeface="+mn-lt"/>
                <a:cs typeface="Times New Roman" panose="02020603050405020304" pitchFamily="18" charset="0"/>
              </a:rPr>
              <a:t>A=[167 133 111</a:t>
            </a:r>
            <a:endParaRPr lang="en-US" altLang="en-US" sz="900" dirty="0">
              <a:latin typeface="+mn-lt"/>
            </a:endParaRPr>
          </a:p>
          <a:p>
            <a:r>
              <a:rPr lang="en-US" altLang="en-US" sz="2000" dirty="0">
                <a:solidFill>
                  <a:srgbClr val="000000"/>
                </a:solidFill>
                <a:latin typeface="+mn-lt"/>
                <a:cs typeface="Times New Roman" panose="02020603050405020304" pitchFamily="18" charset="0"/>
              </a:rPr>
              <a:t>      144 140 135</a:t>
            </a:r>
            <a:endParaRPr lang="en-US" altLang="en-US" sz="900" dirty="0">
              <a:latin typeface="+mn-lt"/>
            </a:endParaRPr>
          </a:p>
          <a:p>
            <a:r>
              <a:rPr lang="en-US" altLang="en-US" sz="2000" dirty="0">
                <a:solidFill>
                  <a:srgbClr val="000000"/>
                </a:solidFill>
                <a:latin typeface="+mn-lt"/>
                <a:cs typeface="Times New Roman" panose="02020603050405020304" pitchFamily="18" charset="0"/>
              </a:rPr>
              <a:t>      159 154 148];</a:t>
            </a:r>
          </a:p>
          <a:p>
            <a:pPr lvl="0"/>
            <a:r>
              <a:rPr lang="en-US" altLang="en-US" sz="2000" dirty="0">
                <a:solidFill>
                  <a:srgbClr val="000000"/>
                </a:solidFill>
                <a:latin typeface="+mn-lt"/>
                <a:cs typeface="Times New Roman" panose="02020603050405020304" pitchFamily="18" charset="0"/>
              </a:rPr>
              <a:t>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(A,1)  </a:t>
            </a:r>
            <a:r>
              <a:rPr lang="en-US" altLang="en-US" sz="2000" dirty="0">
                <a:solidFill>
                  <a:srgbClr val="00B050"/>
                </a:solidFill>
                <a:latin typeface="+mn-lt"/>
                <a:cs typeface="Times New Roman" panose="02020603050405020304" pitchFamily="18" charset="0"/>
              </a:rPr>
              <a:t>%Lowest order bit of all pixels</a:t>
            </a:r>
          </a:p>
          <a:p>
            <a:pPr lvl="0"/>
            <a:r>
              <a:rPr lang="en-US" altLang="en-US" sz="2000" dirty="0">
                <a:solidFill>
                  <a:srgbClr val="000000"/>
                </a:solidFill>
                <a:latin typeface="+mn-lt"/>
                <a:cs typeface="Times New Roman" panose="02020603050405020304" pitchFamily="18" charset="0"/>
              </a:rPr>
              <a:t>B =</a:t>
            </a:r>
          </a:p>
          <a:p>
            <a:pPr lvl="0"/>
            <a:r>
              <a:rPr lang="en-US" altLang="en-US" sz="2000" dirty="0">
                <a:solidFill>
                  <a:srgbClr val="000000"/>
                </a:solidFill>
                <a:latin typeface="+mn-lt"/>
                <a:cs typeface="Times New Roman" panose="02020603050405020304" pitchFamily="18" charset="0"/>
              </a:rPr>
              <a:t>     1     1     1</a:t>
            </a:r>
          </a:p>
          <a:p>
            <a:pPr lvl="0"/>
            <a:r>
              <a:rPr lang="en-US" altLang="en-US" sz="2000" dirty="0">
                <a:solidFill>
                  <a:srgbClr val="000000"/>
                </a:solidFill>
                <a:latin typeface="+mn-lt"/>
                <a:cs typeface="Times New Roman" panose="02020603050405020304" pitchFamily="18" charset="0"/>
              </a:rPr>
              <a:t>     0     0     1</a:t>
            </a:r>
          </a:p>
          <a:p>
            <a:pPr lvl="0"/>
            <a:r>
              <a:rPr lang="en-US" altLang="en-US" sz="2000" dirty="0">
                <a:solidFill>
                  <a:srgbClr val="000000"/>
                </a:solidFill>
                <a:latin typeface="+mn-lt"/>
                <a:cs typeface="Times New Roman" panose="02020603050405020304" pitchFamily="18" charset="0"/>
              </a:rPr>
              <a:t>     1     0     0</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(A,8) </a:t>
            </a:r>
            <a:r>
              <a:rPr lang="en-US" altLang="en-US" sz="2000" dirty="0">
                <a:solidFill>
                  <a:srgbClr val="00B050"/>
                </a:solidFill>
                <a:latin typeface="+mn-lt"/>
                <a:cs typeface="Times New Roman" panose="02020603050405020304" pitchFamily="18" charset="0"/>
              </a:rPr>
              <a:t>%Highest order bit of all pixels</a:t>
            </a:r>
          </a:p>
          <a:p>
            <a:pPr lvl="0"/>
            <a:r>
              <a:rPr lang="en-US" altLang="en-US" sz="2000" dirty="0">
                <a:solidFill>
                  <a:srgbClr val="000000"/>
                </a:solidFill>
                <a:latin typeface="+mn-lt"/>
                <a:cs typeface="Times New Roman" panose="02020603050405020304" pitchFamily="18" charset="0"/>
              </a:rPr>
              <a:t>B =</a:t>
            </a:r>
          </a:p>
          <a:p>
            <a:pPr lvl="0"/>
            <a:r>
              <a:rPr lang="en-US" altLang="en-US" sz="2000" dirty="0">
                <a:solidFill>
                  <a:srgbClr val="000000"/>
                </a:solidFill>
                <a:latin typeface="+mn-lt"/>
                <a:cs typeface="Times New Roman" panose="02020603050405020304" pitchFamily="18" charset="0"/>
              </a:rPr>
              <a:t>     1     1     0</a:t>
            </a:r>
          </a:p>
          <a:p>
            <a:pPr lvl="0"/>
            <a:r>
              <a:rPr lang="en-US" altLang="en-US" sz="2000" dirty="0">
                <a:solidFill>
                  <a:srgbClr val="000000"/>
                </a:solidFill>
                <a:latin typeface="+mn-lt"/>
                <a:cs typeface="Times New Roman" panose="02020603050405020304" pitchFamily="18" charset="0"/>
              </a:rPr>
              <a:t>     1     1     1</a:t>
            </a:r>
          </a:p>
          <a:p>
            <a:pPr lvl="0"/>
            <a:r>
              <a:rPr lang="en-US" altLang="en-US" sz="2000" dirty="0">
                <a:solidFill>
                  <a:srgbClr val="000000"/>
                </a:solidFill>
                <a:latin typeface="+mn-lt"/>
                <a:cs typeface="Times New Roman" panose="02020603050405020304" pitchFamily="18" charset="0"/>
              </a:rPr>
              <a:t>     1     1     1</a:t>
            </a:r>
          </a:p>
        </p:txBody>
      </p:sp>
      <p:pic>
        <p:nvPicPr>
          <p:cNvPr id="2" name="Picture 1"/>
          <p:cNvPicPr>
            <a:picLocks noChangeAspect="1"/>
          </p:cNvPicPr>
          <p:nvPr/>
        </p:nvPicPr>
        <p:blipFill>
          <a:blip r:embed="rId3"/>
          <a:stretch>
            <a:fillRect/>
          </a:stretch>
        </p:blipFill>
        <p:spPr>
          <a:xfrm>
            <a:off x="6669754" y="4465983"/>
            <a:ext cx="3985790" cy="2279374"/>
          </a:xfrm>
          <a:prstGeom prst="rect">
            <a:avLst/>
          </a:prstGeom>
        </p:spPr>
      </p:pic>
      <p:pic>
        <p:nvPicPr>
          <p:cNvPr id="9" name="Picture 8"/>
          <p:cNvPicPr>
            <a:picLocks noChangeAspect="1"/>
          </p:cNvPicPr>
          <p:nvPr/>
        </p:nvPicPr>
        <p:blipFill>
          <a:blip r:embed="rId4"/>
          <a:stretch>
            <a:fillRect/>
          </a:stretch>
        </p:blipFill>
        <p:spPr>
          <a:xfrm>
            <a:off x="6669754" y="2054381"/>
            <a:ext cx="3985790" cy="2279198"/>
          </a:xfrm>
          <a:prstGeom prst="rect">
            <a:avLst/>
          </a:prstGeom>
        </p:spPr>
      </p:pic>
    </p:spTree>
    <p:extLst>
      <p:ext uri="{BB962C8B-B14F-4D97-AF65-F5344CB8AC3E}">
        <p14:creationId xmlns:p14="http://schemas.microsoft.com/office/powerpoint/2010/main" val="13376205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endParaRPr lang="en-US" sz="4000" dirty="0">
              <a:solidFill>
                <a:srgbClr val="008000"/>
              </a:solidFill>
            </a:endParaRPr>
          </a:p>
        </p:txBody>
      </p:sp>
      <p:sp>
        <p:nvSpPr>
          <p:cNvPr id="8" name="Rectangle 3"/>
          <p:cNvSpPr>
            <a:spLocks noChangeArrowheads="1"/>
          </p:cNvSpPr>
          <p:nvPr/>
        </p:nvSpPr>
        <p:spPr bwMode="auto">
          <a:xfrm>
            <a:off x="1524001" y="1895540"/>
            <a:ext cx="5221357"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solidFill>
                  <a:srgbClr val="000000"/>
                </a:solidFill>
                <a:latin typeface="+mn-lt"/>
                <a:cs typeface="Times New Roman" panose="02020603050405020304" pitchFamily="18" charset="0"/>
              </a:rPr>
              <a:t>A=[167 133 111</a:t>
            </a:r>
            <a:endParaRPr lang="en-US" altLang="en-US" sz="900" dirty="0">
              <a:latin typeface="+mn-lt"/>
            </a:endParaRPr>
          </a:p>
          <a:p>
            <a:r>
              <a:rPr lang="en-US" altLang="en-US" sz="2000" dirty="0">
                <a:solidFill>
                  <a:srgbClr val="000000"/>
                </a:solidFill>
                <a:latin typeface="+mn-lt"/>
                <a:cs typeface="Times New Roman" panose="02020603050405020304" pitchFamily="18" charset="0"/>
              </a:rPr>
              <a:t>      144 140 135</a:t>
            </a:r>
            <a:endParaRPr lang="en-US" altLang="en-US" sz="900" dirty="0">
              <a:latin typeface="+mn-lt"/>
            </a:endParaRPr>
          </a:p>
          <a:p>
            <a:r>
              <a:rPr lang="en-US" altLang="en-US" sz="2000" dirty="0">
                <a:solidFill>
                  <a:srgbClr val="000000"/>
                </a:solidFill>
                <a:latin typeface="+mn-lt"/>
                <a:cs typeface="Times New Roman" panose="02020603050405020304" pitchFamily="18" charset="0"/>
              </a:rPr>
              <a:t>      159 154 148];</a:t>
            </a:r>
          </a:p>
          <a:p>
            <a:endParaRPr lang="en-US" altLang="en-US" sz="2000" dirty="0">
              <a:solidFill>
                <a:srgbClr val="000000"/>
              </a:solidFill>
              <a:latin typeface="+mn-lt"/>
              <a:cs typeface="Times New Roman" panose="02020603050405020304" pitchFamily="18" charset="0"/>
            </a:endParaRPr>
          </a:p>
          <a:p>
            <a:pPr lvl="0"/>
            <a:r>
              <a:rPr lang="en-US" altLang="en-US" sz="2000" dirty="0">
                <a:solidFill>
                  <a:srgbClr val="000000"/>
                </a:solidFill>
                <a:latin typeface="+mn-lt"/>
                <a:cs typeface="Times New Roman" panose="02020603050405020304" pitchFamily="18" charset="0"/>
              </a:rPr>
              <a:t>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(A,1)  </a:t>
            </a:r>
            <a:r>
              <a:rPr lang="en-US" altLang="en-US" sz="2000" dirty="0">
                <a:solidFill>
                  <a:srgbClr val="00B050"/>
                </a:solidFill>
                <a:latin typeface="+mn-lt"/>
                <a:cs typeface="Times New Roman" panose="02020603050405020304" pitchFamily="18" charset="0"/>
              </a:rPr>
              <a:t>%Lowest order bit of all pixels</a:t>
            </a:r>
          </a:p>
          <a:p>
            <a:pPr lvl="0"/>
            <a:r>
              <a:rPr lang="en-US" altLang="en-US" sz="2000" dirty="0">
                <a:solidFill>
                  <a:srgbClr val="000000"/>
                </a:solidFill>
                <a:latin typeface="+mn-lt"/>
                <a:cs typeface="Times New Roman" panose="02020603050405020304" pitchFamily="18" charset="0"/>
              </a:rPr>
              <a:t>B =</a:t>
            </a:r>
          </a:p>
          <a:p>
            <a:pPr lvl="0"/>
            <a:r>
              <a:rPr lang="en-US" altLang="en-US" sz="2000" dirty="0">
                <a:solidFill>
                  <a:srgbClr val="000000"/>
                </a:solidFill>
                <a:latin typeface="+mn-lt"/>
                <a:cs typeface="Times New Roman" panose="02020603050405020304" pitchFamily="18" charset="0"/>
              </a:rPr>
              <a:t>     1     1     1</a:t>
            </a:r>
          </a:p>
          <a:p>
            <a:pPr lvl="0"/>
            <a:r>
              <a:rPr lang="en-US" altLang="en-US" sz="2000" dirty="0">
                <a:solidFill>
                  <a:srgbClr val="000000"/>
                </a:solidFill>
                <a:latin typeface="+mn-lt"/>
                <a:cs typeface="Times New Roman" panose="02020603050405020304" pitchFamily="18" charset="0"/>
              </a:rPr>
              <a:t>     0     0     1</a:t>
            </a:r>
          </a:p>
          <a:p>
            <a:pPr lvl="0"/>
            <a:r>
              <a:rPr lang="en-US" altLang="en-US" sz="2000" dirty="0">
                <a:solidFill>
                  <a:srgbClr val="000000"/>
                </a:solidFill>
                <a:latin typeface="+mn-lt"/>
                <a:cs typeface="Times New Roman" panose="02020603050405020304" pitchFamily="18" charset="0"/>
              </a:rPr>
              <a:t>     1     0     0</a:t>
            </a:r>
          </a:p>
          <a:p>
            <a:pPr lvl="0"/>
            <a:endParaRPr lang="en-US" altLang="en-US" sz="2000" dirty="0">
              <a:solidFill>
                <a:srgbClr val="000000"/>
              </a:solidFill>
              <a:latin typeface="+mn-lt"/>
              <a:cs typeface="Times New Roman" panose="02020603050405020304" pitchFamily="18" charset="0"/>
            </a:endParaRP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(A,8) </a:t>
            </a:r>
            <a:r>
              <a:rPr lang="en-US" altLang="en-US" sz="2000" dirty="0">
                <a:solidFill>
                  <a:srgbClr val="00B050"/>
                </a:solidFill>
                <a:latin typeface="+mn-lt"/>
                <a:cs typeface="Times New Roman" panose="02020603050405020304" pitchFamily="18" charset="0"/>
              </a:rPr>
              <a:t>%Highest order bit of all pixels</a:t>
            </a:r>
          </a:p>
          <a:p>
            <a:pPr lvl="0"/>
            <a:r>
              <a:rPr lang="en-US" altLang="en-US" sz="2000" dirty="0">
                <a:solidFill>
                  <a:srgbClr val="000000"/>
                </a:solidFill>
                <a:latin typeface="+mn-lt"/>
                <a:cs typeface="Times New Roman" panose="02020603050405020304" pitchFamily="18" charset="0"/>
              </a:rPr>
              <a:t>B =</a:t>
            </a:r>
          </a:p>
          <a:p>
            <a:pPr lvl="0"/>
            <a:r>
              <a:rPr lang="en-US" altLang="en-US" sz="2000" dirty="0">
                <a:solidFill>
                  <a:srgbClr val="000000"/>
                </a:solidFill>
                <a:latin typeface="+mn-lt"/>
                <a:cs typeface="Times New Roman" panose="02020603050405020304" pitchFamily="18" charset="0"/>
              </a:rPr>
              <a:t>     1     1     0</a:t>
            </a:r>
          </a:p>
          <a:p>
            <a:pPr lvl="0"/>
            <a:r>
              <a:rPr lang="en-US" altLang="en-US" sz="2000" dirty="0">
                <a:solidFill>
                  <a:srgbClr val="000000"/>
                </a:solidFill>
                <a:latin typeface="+mn-lt"/>
                <a:cs typeface="Times New Roman" panose="02020603050405020304" pitchFamily="18" charset="0"/>
              </a:rPr>
              <a:t>     1     1     1</a:t>
            </a:r>
          </a:p>
          <a:p>
            <a:pPr lvl="0"/>
            <a:r>
              <a:rPr lang="en-US" altLang="en-US" sz="2000" dirty="0">
                <a:solidFill>
                  <a:srgbClr val="000000"/>
                </a:solidFill>
                <a:latin typeface="+mn-lt"/>
                <a:cs typeface="Times New Roman" panose="02020603050405020304" pitchFamily="18" charset="0"/>
              </a:rPr>
              <a:t>     1     1     1</a:t>
            </a:r>
          </a:p>
        </p:txBody>
      </p:sp>
      <p:pic>
        <p:nvPicPr>
          <p:cNvPr id="2" name="Picture 1"/>
          <p:cNvPicPr>
            <a:picLocks noChangeAspect="1"/>
          </p:cNvPicPr>
          <p:nvPr/>
        </p:nvPicPr>
        <p:blipFill>
          <a:blip r:embed="rId3"/>
          <a:stretch>
            <a:fillRect/>
          </a:stretch>
        </p:blipFill>
        <p:spPr>
          <a:xfrm>
            <a:off x="6669754" y="4465983"/>
            <a:ext cx="3985790" cy="2279374"/>
          </a:xfrm>
          <a:prstGeom prst="rect">
            <a:avLst/>
          </a:prstGeom>
        </p:spPr>
      </p:pic>
      <p:pic>
        <p:nvPicPr>
          <p:cNvPr id="9" name="Picture 8"/>
          <p:cNvPicPr>
            <a:picLocks noChangeAspect="1"/>
          </p:cNvPicPr>
          <p:nvPr/>
        </p:nvPicPr>
        <p:blipFill>
          <a:blip r:embed="rId4"/>
          <a:stretch>
            <a:fillRect/>
          </a:stretch>
        </p:blipFill>
        <p:spPr>
          <a:xfrm>
            <a:off x="6669754" y="2054381"/>
            <a:ext cx="3985790" cy="2279198"/>
          </a:xfrm>
          <a:prstGeom prst="rect">
            <a:avLst/>
          </a:prstGeom>
        </p:spPr>
      </p:pic>
    </p:spTree>
    <p:extLst>
      <p:ext uri="{BB962C8B-B14F-4D97-AF65-F5344CB8AC3E}">
        <p14:creationId xmlns:p14="http://schemas.microsoft.com/office/powerpoint/2010/main" val="255564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3"/>
            <a:ext cx="7734300" cy="707886"/>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r>
              <a:rPr lang="en-US" sz="3600" dirty="0">
                <a:solidFill>
                  <a:srgbClr val="008000"/>
                </a:solidFill>
              </a:rPr>
              <a:t>: Example</a:t>
            </a:r>
            <a:endParaRPr lang="en-US" sz="4000" dirty="0">
              <a:solidFill>
                <a:srgbClr val="008000"/>
              </a:solidFill>
            </a:endParaRPr>
          </a:p>
        </p:txBody>
      </p:sp>
      <p:sp>
        <p:nvSpPr>
          <p:cNvPr id="8" name="Rectangle 3"/>
          <p:cNvSpPr>
            <a:spLocks noChangeArrowheads="1"/>
          </p:cNvSpPr>
          <p:nvPr/>
        </p:nvSpPr>
        <p:spPr bwMode="auto">
          <a:xfrm>
            <a:off x="1726018" y="1674129"/>
            <a:ext cx="6018028"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dirty="0">
                <a:solidFill>
                  <a:srgbClr val="000000"/>
                </a:solidFill>
                <a:latin typeface="+mn-lt"/>
                <a:cs typeface="Times New Roman" panose="02020603050405020304" pitchFamily="18" charset="0"/>
              </a:rPr>
              <a:t>&gt;&gt; A=</a:t>
            </a:r>
            <a:r>
              <a:rPr lang="en-US" altLang="en-US" sz="2000" dirty="0" err="1">
                <a:solidFill>
                  <a:srgbClr val="000000"/>
                </a:solidFill>
                <a:latin typeface="+mn-lt"/>
                <a:cs typeface="Times New Roman" panose="02020603050405020304" pitchFamily="18" charset="0"/>
              </a:rPr>
              <a:t>imread</a:t>
            </a:r>
            <a:r>
              <a:rPr lang="en-US" altLang="en-US" sz="2000" dirty="0">
                <a:solidFill>
                  <a:srgbClr val="000000"/>
                </a:solidFill>
                <a:latin typeface="+mn-lt"/>
                <a:cs typeface="Times New Roman" panose="02020603050405020304" pitchFamily="18" charset="0"/>
              </a:rPr>
              <a:t>('coins.png');</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(A,1);</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1');</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(A,2);</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2');</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(A,3);</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3');</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(A,4);</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(logical(B));title('Bit plane 4');</a:t>
            </a:r>
          </a:p>
        </p:txBody>
      </p:sp>
      <p:pic>
        <p:nvPicPr>
          <p:cNvPr id="4" name="Picture 3"/>
          <p:cNvPicPr>
            <a:picLocks noChangeAspect="1"/>
          </p:cNvPicPr>
          <p:nvPr/>
        </p:nvPicPr>
        <p:blipFill rotWithShape="1">
          <a:blip r:embed="rId3"/>
          <a:srcRect l="13872" t="2519" r="54616" b="58604"/>
          <a:stretch/>
        </p:blipFill>
        <p:spPr>
          <a:xfrm>
            <a:off x="1726019" y="4704906"/>
            <a:ext cx="2105247" cy="1945758"/>
          </a:xfrm>
          <a:prstGeom prst="rect">
            <a:avLst/>
          </a:prstGeom>
        </p:spPr>
      </p:pic>
      <p:pic>
        <p:nvPicPr>
          <p:cNvPr id="5" name="Picture 4"/>
          <p:cNvPicPr>
            <a:picLocks noChangeAspect="1"/>
          </p:cNvPicPr>
          <p:nvPr/>
        </p:nvPicPr>
        <p:blipFill rotWithShape="1">
          <a:blip r:embed="rId4"/>
          <a:srcRect l="14031" t="2733" r="54456" b="58390"/>
          <a:stretch/>
        </p:blipFill>
        <p:spPr>
          <a:xfrm>
            <a:off x="3922918" y="4704906"/>
            <a:ext cx="2105246" cy="1945758"/>
          </a:xfrm>
          <a:prstGeom prst="rect">
            <a:avLst/>
          </a:prstGeom>
        </p:spPr>
      </p:pic>
      <p:pic>
        <p:nvPicPr>
          <p:cNvPr id="6" name="Picture 5"/>
          <p:cNvPicPr>
            <a:picLocks noChangeAspect="1"/>
          </p:cNvPicPr>
          <p:nvPr/>
        </p:nvPicPr>
        <p:blipFill rotWithShape="1">
          <a:blip r:embed="rId5"/>
          <a:srcRect l="13872" t="2945" r="54616" b="58391"/>
          <a:stretch/>
        </p:blipFill>
        <p:spPr>
          <a:xfrm>
            <a:off x="6119818" y="4715538"/>
            <a:ext cx="2105247" cy="1935126"/>
          </a:xfrm>
          <a:prstGeom prst="rect">
            <a:avLst/>
          </a:prstGeom>
        </p:spPr>
      </p:pic>
      <p:pic>
        <p:nvPicPr>
          <p:cNvPr id="7" name="Picture 6"/>
          <p:cNvPicPr>
            <a:picLocks noChangeAspect="1"/>
          </p:cNvPicPr>
          <p:nvPr/>
        </p:nvPicPr>
        <p:blipFill rotWithShape="1">
          <a:blip r:embed="rId6"/>
          <a:srcRect l="13872" t="2520" r="54935" b="60941"/>
          <a:stretch/>
        </p:blipFill>
        <p:spPr>
          <a:xfrm>
            <a:off x="8316718" y="4704906"/>
            <a:ext cx="2083981" cy="18288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95313111"/>
              </p:ext>
            </p:extLst>
          </p:nvPr>
        </p:nvGraphicFramePr>
        <p:xfrm>
          <a:off x="7129909" y="2057127"/>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000240678"/>
              </p:ext>
            </p:extLst>
          </p:nvPr>
        </p:nvGraphicFramePr>
        <p:xfrm>
          <a:off x="7134829" y="2710982"/>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74973526"/>
              </p:ext>
            </p:extLst>
          </p:nvPr>
        </p:nvGraphicFramePr>
        <p:xfrm>
          <a:off x="7149575" y="3345154"/>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99921534"/>
              </p:ext>
            </p:extLst>
          </p:nvPr>
        </p:nvGraphicFramePr>
        <p:xfrm>
          <a:off x="7164322" y="3935101"/>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32753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3"/>
            <a:ext cx="7734300" cy="707886"/>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r>
              <a:rPr lang="en-US" sz="3600" dirty="0">
                <a:solidFill>
                  <a:srgbClr val="008000"/>
                </a:solidFill>
              </a:rPr>
              <a:t>: Example</a:t>
            </a:r>
            <a:endParaRPr lang="en-US" sz="4000" dirty="0">
              <a:solidFill>
                <a:srgbClr val="008000"/>
              </a:solidFill>
            </a:endParaRPr>
          </a:p>
        </p:txBody>
      </p:sp>
      <p:sp>
        <p:nvSpPr>
          <p:cNvPr id="8" name="Rectangle 3"/>
          <p:cNvSpPr>
            <a:spLocks noChangeArrowheads="1"/>
          </p:cNvSpPr>
          <p:nvPr/>
        </p:nvSpPr>
        <p:spPr bwMode="auto">
          <a:xfrm>
            <a:off x="1683486" y="1604727"/>
            <a:ext cx="6018028"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(A,5);</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5');</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(A,6);</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6');</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(A,7);</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 title('Bit plane 7');</a:t>
            </a:r>
          </a:p>
          <a:p>
            <a:pPr lvl="0"/>
            <a:r>
              <a:rPr lang="en-US" altLang="en-US" sz="2000" dirty="0">
                <a:solidFill>
                  <a:srgbClr val="000000"/>
                </a:solidFill>
                <a:latin typeface="+mn-lt"/>
                <a:cs typeface="Times New Roman" panose="02020603050405020304" pitchFamily="18" charset="0"/>
              </a:rPr>
              <a:t>&gt;&gt; B=</a:t>
            </a:r>
            <a:r>
              <a:rPr lang="en-US" altLang="en-US" sz="2000" dirty="0" err="1">
                <a:solidFill>
                  <a:srgbClr val="000000"/>
                </a:solidFill>
                <a:latin typeface="+mn-lt"/>
                <a:cs typeface="Times New Roman" panose="02020603050405020304" pitchFamily="18" charset="0"/>
              </a:rPr>
              <a:t>bitget</a:t>
            </a:r>
            <a:r>
              <a:rPr lang="en-US" altLang="en-US" sz="2000" dirty="0">
                <a:solidFill>
                  <a:srgbClr val="000000"/>
                </a:solidFill>
                <a:latin typeface="+mn-lt"/>
                <a:cs typeface="Times New Roman" panose="02020603050405020304" pitchFamily="18" charset="0"/>
              </a:rPr>
              <a:t>(A,8);</a:t>
            </a:r>
          </a:p>
          <a:p>
            <a:pPr lvl="0"/>
            <a:r>
              <a:rPr lang="en-US" altLang="en-US" sz="2000" dirty="0">
                <a:solidFill>
                  <a:srgbClr val="000000"/>
                </a:solidFill>
                <a:latin typeface="+mn-lt"/>
                <a:cs typeface="Times New Roman" panose="02020603050405020304" pitchFamily="18" charset="0"/>
              </a:rPr>
              <a:t>&gt;&gt; </a:t>
            </a:r>
            <a:r>
              <a:rPr lang="en-US" altLang="en-US" sz="2000" dirty="0" err="1">
                <a:solidFill>
                  <a:srgbClr val="000000"/>
                </a:solidFill>
                <a:latin typeface="+mn-lt"/>
                <a:cs typeface="Times New Roman" panose="02020603050405020304" pitchFamily="18" charset="0"/>
              </a:rPr>
              <a:t>imshow</a:t>
            </a:r>
            <a:r>
              <a:rPr lang="en-US" altLang="en-US" sz="2000" dirty="0">
                <a:solidFill>
                  <a:srgbClr val="000000"/>
                </a:solidFill>
                <a:latin typeface="+mn-lt"/>
                <a:cs typeface="Times New Roman" panose="02020603050405020304" pitchFamily="18" charset="0"/>
              </a:rPr>
              <a:t>(logical(B));title('Bit plane 8');</a:t>
            </a:r>
          </a:p>
        </p:txBody>
      </p:sp>
      <p:pic>
        <p:nvPicPr>
          <p:cNvPr id="2" name="Picture 1"/>
          <p:cNvPicPr>
            <a:picLocks noChangeAspect="1"/>
          </p:cNvPicPr>
          <p:nvPr/>
        </p:nvPicPr>
        <p:blipFill rotWithShape="1">
          <a:blip r:embed="rId3"/>
          <a:srcRect l="20547" t="759" r="21188" b="23748"/>
          <a:stretch/>
        </p:blipFill>
        <p:spPr>
          <a:xfrm>
            <a:off x="1683485" y="4815137"/>
            <a:ext cx="2184000" cy="1944000"/>
          </a:xfrm>
          <a:prstGeom prst="rect">
            <a:avLst/>
          </a:prstGeom>
        </p:spPr>
      </p:pic>
      <p:pic>
        <p:nvPicPr>
          <p:cNvPr id="9" name="Picture 8"/>
          <p:cNvPicPr>
            <a:picLocks noChangeAspect="1"/>
          </p:cNvPicPr>
          <p:nvPr/>
        </p:nvPicPr>
        <p:blipFill rotWithShape="1">
          <a:blip r:embed="rId4"/>
          <a:srcRect l="21188" t="2312" r="21188" b="23748"/>
          <a:stretch/>
        </p:blipFill>
        <p:spPr>
          <a:xfrm>
            <a:off x="3958856" y="4815137"/>
            <a:ext cx="2205377" cy="1944000"/>
          </a:xfrm>
          <a:prstGeom prst="rect">
            <a:avLst/>
          </a:prstGeom>
        </p:spPr>
      </p:pic>
      <p:pic>
        <p:nvPicPr>
          <p:cNvPr id="10" name="Picture 9"/>
          <p:cNvPicPr>
            <a:picLocks noChangeAspect="1"/>
          </p:cNvPicPr>
          <p:nvPr/>
        </p:nvPicPr>
        <p:blipFill rotWithShape="1">
          <a:blip r:embed="rId5"/>
          <a:srcRect l="20760" r="21188" b="23748"/>
          <a:stretch/>
        </p:blipFill>
        <p:spPr>
          <a:xfrm>
            <a:off x="6263082" y="4815137"/>
            <a:ext cx="2154342" cy="1944000"/>
          </a:xfrm>
          <a:prstGeom prst="rect">
            <a:avLst/>
          </a:prstGeom>
        </p:spPr>
      </p:pic>
      <p:pic>
        <p:nvPicPr>
          <p:cNvPr id="11" name="Picture 10"/>
          <p:cNvPicPr>
            <a:picLocks noChangeAspect="1"/>
          </p:cNvPicPr>
          <p:nvPr/>
        </p:nvPicPr>
        <p:blipFill rotWithShape="1">
          <a:blip r:embed="rId6"/>
          <a:srcRect l="20760" r="21188" b="23748"/>
          <a:stretch/>
        </p:blipFill>
        <p:spPr>
          <a:xfrm>
            <a:off x="8516274" y="4815137"/>
            <a:ext cx="2154342" cy="194400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3065063184"/>
              </p:ext>
            </p:extLst>
          </p:nvPr>
        </p:nvGraphicFramePr>
        <p:xfrm>
          <a:off x="7129909" y="1969087"/>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4198261971"/>
              </p:ext>
            </p:extLst>
          </p:nvPr>
        </p:nvGraphicFramePr>
        <p:xfrm>
          <a:off x="7134829" y="2622942"/>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26596360"/>
              </p:ext>
            </p:extLst>
          </p:nvPr>
        </p:nvGraphicFramePr>
        <p:xfrm>
          <a:off x="7149575" y="3257114"/>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065391245"/>
              </p:ext>
            </p:extLst>
          </p:nvPr>
        </p:nvGraphicFramePr>
        <p:xfrm>
          <a:off x="7164322" y="3847061"/>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 name="TextBox 3"/>
          <p:cNvSpPr txBox="1"/>
          <p:nvPr/>
        </p:nvSpPr>
        <p:spPr>
          <a:xfrm>
            <a:off x="8363286" y="4464716"/>
            <a:ext cx="2281394" cy="338554"/>
          </a:xfrm>
          <a:prstGeom prst="rect">
            <a:avLst/>
          </a:prstGeom>
          <a:solidFill>
            <a:srgbClr val="FFFF00"/>
          </a:solidFill>
          <a:ln>
            <a:solidFill>
              <a:srgbClr val="C00000"/>
            </a:solidFill>
          </a:ln>
        </p:spPr>
        <p:txBody>
          <a:bodyPr wrap="none" rtlCol="0">
            <a:spAutoFit/>
          </a:bodyPr>
          <a:lstStyle/>
          <a:p>
            <a:r>
              <a:rPr lang="en-US" sz="1600" dirty="0"/>
              <a:t>0-127 -&gt; 0   128-255 -&gt; 1</a:t>
            </a:r>
          </a:p>
        </p:txBody>
      </p:sp>
    </p:spTree>
    <p:extLst>
      <p:ext uri="{BB962C8B-B14F-4D97-AF65-F5344CB8AC3E}">
        <p14:creationId xmlns:p14="http://schemas.microsoft.com/office/powerpoint/2010/main" val="252696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3"/>
            <a:ext cx="7734300" cy="707886"/>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r>
              <a:rPr lang="en-US" sz="3600" dirty="0">
                <a:solidFill>
                  <a:srgbClr val="008000"/>
                </a:solidFill>
              </a:rPr>
              <a:t>: Example</a:t>
            </a:r>
            <a:endParaRPr lang="en-US" sz="4000" dirty="0">
              <a:solidFill>
                <a:srgbClr val="008000"/>
              </a:solidFill>
            </a:endParaRPr>
          </a:p>
        </p:txBody>
      </p:sp>
      <p:sp>
        <p:nvSpPr>
          <p:cNvPr id="5" name="Rectangle 2"/>
          <p:cNvSpPr>
            <a:spLocks noChangeArrowheads="1"/>
          </p:cNvSpPr>
          <p:nvPr/>
        </p:nvSpPr>
        <p:spPr bwMode="auto">
          <a:xfrm>
            <a:off x="1736452" y="1514288"/>
            <a:ext cx="8089074" cy="26468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Bef>
                <a:spcPts val="300"/>
              </a:spcBef>
              <a:spcAft>
                <a:spcPts val="300"/>
              </a:spcAft>
            </a:pPr>
            <a:r>
              <a:rPr lang="en-US" altLang="en-US" dirty="0">
                <a:solidFill>
                  <a:srgbClr val="228B22"/>
                </a:solidFill>
                <a:latin typeface="+mn-lt"/>
                <a:cs typeface="Times New Roman" panose="02020603050405020304" pitchFamily="18" charset="0"/>
              </a:rPr>
              <a:t>%Image reconstruction by combining 8 bit plane and 7 bit plane</a:t>
            </a:r>
            <a:endParaRPr lang="en-US" altLang="en-US" sz="1000" dirty="0">
              <a:latin typeface="+mn-lt"/>
            </a:endParaRPr>
          </a:p>
          <a:p>
            <a:pPr>
              <a:spcBef>
                <a:spcPts val="300"/>
              </a:spcBef>
              <a:spcAft>
                <a:spcPts val="300"/>
              </a:spcAft>
            </a:pPr>
            <a:r>
              <a:rPr lang="en-US" altLang="en-US" dirty="0">
                <a:solidFill>
                  <a:srgbClr val="000000"/>
                </a:solidFill>
                <a:latin typeface="+mn-lt"/>
                <a:cs typeface="Times New Roman" panose="02020603050405020304" pitchFamily="18" charset="0"/>
              </a:rPr>
              <a:t>&gt;&gt; B=zeros(size(A));</a:t>
            </a:r>
            <a:endParaRPr lang="en-US" altLang="en-US" sz="1000" dirty="0">
              <a:latin typeface="+mn-lt"/>
            </a:endParaRPr>
          </a:p>
          <a:p>
            <a:pPr>
              <a:spcBef>
                <a:spcPts val="300"/>
              </a:spcBef>
              <a:spcAft>
                <a:spcPts val="300"/>
              </a:spcAft>
            </a:pPr>
            <a:r>
              <a:rPr lang="en-US" altLang="en-US" dirty="0">
                <a:solidFill>
                  <a:srgbClr val="000000"/>
                </a:solidFill>
                <a:latin typeface="+mn-lt"/>
                <a:cs typeface="Times New Roman" panose="02020603050405020304" pitchFamily="18" charset="0"/>
              </a:rPr>
              <a:t>&gt;&gt; B=</a:t>
            </a:r>
            <a:r>
              <a:rPr lang="en-US" altLang="en-US" dirty="0" err="1">
                <a:solidFill>
                  <a:srgbClr val="000000"/>
                </a:solidFill>
                <a:latin typeface="+mn-lt"/>
                <a:cs typeface="Times New Roman" panose="02020603050405020304" pitchFamily="18" charset="0"/>
              </a:rPr>
              <a:t>bitset</a:t>
            </a:r>
            <a:r>
              <a:rPr lang="en-US" altLang="en-US" dirty="0">
                <a:solidFill>
                  <a:srgbClr val="000000"/>
                </a:solidFill>
                <a:latin typeface="+mn-lt"/>
                <a:cs typeface="Times New Roman" panose="02020603050405020304" pitchFamily="18" charset="0"/>
              </a:rPr>
              <a:t>(B,7,bitget(A,7));</a:t>
            </a:r>
            <a:endParaRPr lang="en-US" altLang="en-US" sz="1000" dirty="0">
              <a:latin typeface="+mn-lt"/>
            </a:endParaRPr>
          </a:p>
          <a:p>
            <a:pPr>
              <a:spcBef>
                <a:spcPts val="300"/>
              </a:spcBef>
              <a:spcAft>
                <a:spcPts val="300"/>
              </a:spcAft>
            </a:pPr>
            <a:r>
              <a:rPr lang="en-US" altLang="en-US" dirty="0">
                <a:solidFill>
                  <a:srgbClr val="000000"/>
                </a:solidFill>
                <a:latin typeface="+mn-lt"/>
                <a:cs typeface="Times New Roman" panose="02020603050405020304" pitchFamily="18" charset="0"/>
              </a:rPr>
              <a:t>&gt;&gt; B=</a:t>
            </a:r>
            <a:r>
              <a:rPr lang="en-US" altLang="en-US" dirty="0" err="1">
                <a:solidFill>
                  <a:srgbClr val="000000"/>
                </a:solidFill>
                <a:latin typeface="+mn-lt"/>
                <a:cs typeface="Times New Roman" panose="02020603050405020304" pitchFamily="18" charset="0"/>
              </a:rPr>
              <a:t>bitset</a:t>
            </a:r>
            <a:r>
              <a:rPr lang="en-US" altLang="en-US" dirty="0">
                <a:solidFill>
                  <a:srgbClr val="000000"/>
                </a:solidFill>
                <a:latin typeface="+mn-lt"/>
                <a:cs typeface="Times New Roman" panose="02020603050405020304" pitchFamily="18" charset="0"/>
              </a:rPr>
              <a:t>(B,8,bitget(A,8));</a:t>
            </a:r>
            <a:endParaRPr lang="en-US" altLang="en-US" sz="1000" dirty="0">
              <a:latin typeface="+mn-lt"/>
            </a:endParaRPr>
          </a:p>
          <a:p>
            <a:pPr>
              <a:spcBef>
                <a:spcPts val="300"/>
              </a:spcBef>
              <a:spcAft>
                <a:spcPts val="300"/>
              </a:spcAft>
            </a:pPr>
            <a:r>
              <a:rPr lang="en-US" altLang="en-US" dirty="0">
                <a:solidFill>
                  <a:srgbClr val="000000"/>
                </a:solidFill>
                <a:latin typeface="+mn-lt"/>
                <a:cs typeface="Times New Roman" panose="02020603050405020304" pitchFamily="18" charset="0"/>
              </a:rPr>
              <a:t>&gt;&gt; B=uint8(B);</a:t>
            </a:r>
            <a:endParaRPr lang="en-US" altLang="en-US" sz="1000" dirty="0">
              <a:latin typeface="+mn-lt"/>
            </a:endParaRPr>
          </a:p>
          <a:p>
            <a:pPr>
              <a:spcBef>
                <a:spcPts val="300"/>
              </a:spcBef>
              <a:spcAft>
                <a:spcPts val="300"/>
              </a:spcAft>
            </a:pPr>
            <a:r>
              <a:rPr lang="en-US" altLang="en-US" dirty="0">
                <a:solidFill>
                  <a:srgbClr val="000000"/>
                </a:solidFill>
                <a:latin typeface="+mn-lt"/>
                <a:cs typeface="Times New Roman" panose="02020603050405020304" pitchFamily="18" charset="0"/>
              </a:rPr>
              <a:t>&gt;&gt; </a:t>
            </a:r>
            <a:r>
              <a:rPr lang="en-US" altLang="en-US" dirty="0" err="1">
                <a:solidFill>
                  <a:srgbClr val="000000"/>
                </a:solidFill>
                <a:latin typeface="+mn-lt"/>
                <a:cs typeface="Times New Roman" panose="02020603050405020304" pitchFamily="18" charset="0"/>
              </a:rPr>
              <a:t>imshow</a:t>
            </a:r>
            <a:r>
              <a:rPr lang="en-US" altLang="en-US" dirty="0">
                <a:solidFill>
                  <a:srgbClr val="000000"/>
                </a:solidFill>
                <a:latin typeface="+mn-lt"/>
                <a:cs typeface="Times New Roman" panose="02020603050405020304" pitchFamily="18" charset="0"/>
              </a:rPr>
              <a:t>(B);</a:t>
            </a:r>
            <a:endParaRPr lang="en-US" altLang="en-US" sz="3200" dirty="0">
              <a:latin typeface="+mn-lt"/>
            </a:endParaRPr>
          </a:p>
        </p:txBody>
      </p:sp>
      <p:graphicFrame>
        <p:nvGraphicFramePr>
          <p:cNvPr id="15" name="Table 14"/>
          <p:cNvGraphicFramePr>
            <a:graphicFrameLocks noGrp="1"/>
          </p:cNvGraphicFramePr>
          <p:nvPr>
            <p:extLst>
              <p:ext uri="{D42A27DB-BD31-4B8C-83A1-F6EECF244321}">
                <p14:modId xmlns:p14="http://schemas.microsoft.com/office/powerpoint/2010/main" val="170794357"/>
              </p:ext>
            </p:extLst>
          </p:nvPr>
        </p:nvGraphicFramePr>
        <p:xfrm>
          <a:off x="7536196" y="2247190"/>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6" name="Picture 5"/>
          <p:cNvPicPr>
            <a:picLocks noChangeAspect="1"/>
          </p:cNvPicPr>
          <p:nvPr/>
        </p:nvPicPr>
        <p:blipFill rotWithShape="1">
          <a:blip r:embed="rId3"/>
          <a:srcRect l="21204" t="7961" r="21328" b="23973"/>
          <a:stretch/>
        </p:blipFill>
        <p:spPr>
          <a:xfrm>
            <a:off x="7536197" y="3918858"/>
            <a:ext cx="2862943" cy="2329543"/>
          </a:xfrm>
          <a:prstGeom prst="rect">
            <a:avLst/>
          </a:prstGeom>
        </p:spPr>
      </p:pic>
    </p:spTree>
    <p:extLst>
      <p:ext uri="{BB962C8B-B14F-4D97-AF65-F5344CB8AC3E}">
        <p14:creationId xmlns:p14="http://schemas.microsoft.com/office/powerpoint/2010/main" val="1004598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833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pic>
        <p:nvPicPr>
          <p:cNvPr id="183299" name="Picture 3" descr="pixelRegion2"/>
          <p:cNvPicPr>
            <a:picLocks noChangeAspect="1" noChangeArrowheads="1"/>
          </p:cNvPicPr>
          <p:nvPr/>
        </p:nvPicPr>
        <p:blipFill>
          <a:blip r:embed="rId3" cstate="print"/>
          <a:srcRect/>
          <a:stretch>
            <a:fillRect/>
          </a:stretch>
        </p:blipFill>
        <p:spPr bwMode="auto">
          <a:xfrm>
            <a:off x="5981701" y="1528763"/>
            <a:ext cx="4670425" cy="5141912"/>
          </a:xfrm>
          <a:prstGeom prst="rect">
            <a:avLst/>
          </a:prstGeom>
          <a:noFill/>
        </p:spPr>
      </p:pic>
      <p:sp>
        <p:nvSpPr>
          <p:cNvPr id="183300" name="Text Box 4"/>
          <p:cNvSpPr txBox="1">
            <a:spLocks noChangeArrowheads="1"/>
          </p:cNvSpPr>
          <p:nvPr/>
        </p:nvSpPr>
        <p:spPr bwMode="auto">
          <a:xfrm>
            <a:off x="1881189" y="2357439"/>
            <a:ext cx="3155031" cy="830997"/>
          </a:xfrm>
          <a:prstGeom prst="rect">
            <a:avLst/>
          </a:prstGeom>
          <a:noFill/>
          <a:ln w="9525">
            <a:noFill/>
            <a:miter lim="800000"/>
            <a:headEnd/>
            <a:tailEnd/>
          </a:ln>
          <a:effectLst/>
        </p:spPr>
        <p:txBody>
          <a:bodyPr wrap="none">
            <a:spAutoFit/>
          </a:bodyPr>
          <a:lstStyle/>
          <a:p>
            <a:r>
              <a:rPr lang="en-US" dirty="0"/>
              <a:t>&gt;&gt; f = </a:t>
            </a:r>
            <a:r>
              <a:rPr lang="en-US" dirty="0" err="1"/>
              <a:t>imread</a:t>
            </a:r>
            <a:r>
              <a:rPr lang="en-US" dirty="0"/>
              <a:t>('rose.tif');</a:t>
            </a:r>
          </a:p>
          <a:p>
            <a:r>
              <a:rPr lang="en-US" dirty="0"/>
              <a:t>&gt;&gt; </a:t>
            </a:r>
            <a:r>
              <a:rPr lang="en-US" dirty="0" err="1"/>
              <a:t>imtool</a:t>
            </a:r>
            <a:r>
              <a:rPr lang="en-US" dirty="0"/>
              <a:t>(f)</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2575683" y="500063"/>
            <a:ext cx="7734300" cy="707886"/>
          </a:xfrm>
          <a:prstGeom prst="rect">
            <a:avLst/>
          </a:prstGeom>
          <a:noFill/>
          <a:ln w="9525">
            <a:noFill/>
            <a:miter lim="800000"/>
            <a:headEnd/>
            <a:tailEnd/>
          </a:ln>
          <a:effectLst/>
        </p:spPr>
        <p:txBody>
          <a:bodyPr>
            <a:spAutoFit/>
          </a:bodyPr>
          <a:lstStyle/>
          <a:p>
            <a:r>
              <a:rPr lang="en-US" sz="4000" dirty="0">
                <a:solidFill>
                  <a:srgbClr val="008000"/>
                </a:solidFill>
              </a:rPr>
              <a:t>Bit-Plane Slicing in </a:t>
            </a:r>
            <a:r>
              <a:rPr lang="en-US" sz="4000" dirty="0" err="1">
                <a:solidFill>
                  <a:srgbClr val="008000"/>
                </a:solidFill>
              </a:rPr>
              <a:t>Matlab</a:t>
            </a:r>
            <a:r>
              <a:rPr lang="en-US" sz="3600" dirty="0">
                <a:solidFill>
                  <a:srgbClr val="008000"/>
                </a:solidFill>
              </a:rPr>
              <a:t>: Example</a:t>
            </a:r>
            <a:endParaRPr lang="en-US" sz="4000" dirty="0">
              <a:solidFill>
                <a:srgbClr val="008000"/>
              </a:solidFill>
            </a:endParaRPr>
          </a:p>
        </p:txBody>
      </p:sp>
      <p:sp>
        <p:nvSpPr>
          <p:cNvPr id="2" name="Rectangle 1"/>
          <p:cNvSpPr>
            <a:spLocks noChangeArrowheads="1"/>
          </p:cNvSpPr>
          <p:nvPr/>
        </p:nvSpPr>
        <p:spPr bwMode="auto">
          <a:xfrm>
            <a:off x="1683000" y="1627631"/>
            <a:ext cx="7528023"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spcBef>
                <a:spcPts val="300"/>
              </a:spcBef>
              <a:spcAft>
                <a:spcPts val="300"/>
              </a:spcAft>
            </a:pPr>
            <a:r>
              <a:rPr lang="en-US" altLang="en-US" dirty="0">
                <a:solidFill>
                  <a:srgbClr val="228B22"/>
                </a:solidFill>
                <a:latin typeface="Times New Roman" panose="02020603050405020304" pitchFamily="18" charset="0"/>
                <a:cs typeface="Times New Roman" panose="02020603050405020304" pitchFamily="18" charset="0"/>
              </a:rPr>
              <a:t>%Image reconstruction by combining 8,7,6 and 5 bit planes</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B=zeros(size(A));</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a:t>
            </a:r>
            <a:r>
              <a:rPr lang="en-US" altLang="en-US" dirty="0" err="1">
                <a:solidFill>
                  <a:srgbClr val="000000"/>
                </a:solidFill>
                <a:latin typeface="Times New Roman" panose="02020603050405020304" pitchFamily="18" charset="0"/>
                <a:cs typeface="Times New Roman" panose="02020603050405020304" pitchFamily="18" charset="0"/>
              </a:rPr>
              <a:t>bitset</a:t>
            </a:r>
            <a:r>
              <a:rPr lang="en-US" altLang="en-US" dirty="0">
                <a:solidFill>
                  <a:srgbClr val="000000"/>
                </a:solidFill>
                <a:latin typeface="Times New Roman" panose="02020603050405020304" pitchFamily="18" charset="0"/>
                <a:cs typeface="Times New Roman" panose="02020603050405020304" pitchFamily="18" charset="0"/>
              </a:rPr>
              <a:t>(B,8,bitget(A,8));</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a:t>
            </a:r>
            <a:r>
              <a:rPr lang="en-US" altLang="en-US" dirty="0" err="1">
                <a:solidFill>
                  <a:srgbClr val="000000"/>
                </a:solidFill>
                <a:latin typeface="Times New Roman" panose="02020603050405020304" pitchFamily="18" charset="0"/>
                <a:cs typeface="Times New Roman" panose="02020603050405020304" pitchFamily="18" charset="0"/>
              </a:rPr>
              <a:t>bitset</a:t>
            </a:r>
            <a:r>
              <a:rPr lang="en-US" altLang="en-US" dirty="0">
                <a:solidFill>
                  <a:srgbClr val="000000"/>
                </a:solidFill>
                <a:latin typeface="Times New Roman" panose="02020603050405020304" pitchFamily="18" charset="0"/>
                <a:cs typeface="Times New Roman" panose="02020603050405020304" pitchFamily="18" charset="0"/>
              </a:rPr>
              <a:t>(B,7,bitget(A,7));</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a:t>
            </a:r>
            <a:r>
              <a:rPr lang="en-US" altLang="en-US" dirty="0" err="1">
                <a:solidFill>
                  <a:srgbClr val="000000"/>
                </a:solidFill>
                <a:latin typeface="Times New Roman" panose="02020603050405020304" pitchFamily="18" charset="0"/>
                <a:cs typeface="Times New Roman" panose="02020603050405020304" pitchFamily="18" charset="0"/>
              </a:rPr>
              <a:t>bitset</a:t>
            </a:r>
            <a:r>
              <a:rPr lang="en-US" altLang="en-US" dirty="0">
                <a:solidFill>
                  <a:srgbClr val="000000"/>
                </a:solidFill>
                <a:latin typeface="Times New Roman" panose="02020603050405020304" pitchFamily="18" charset="0"/>
                <a:cs typeface="Times New Roman" panose="02020603050405020304" pitchFamily="18" charset="0"/>
              </a:rPr>
              <a:t>(B,6,bitget(A,6));</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a:t>
            </a:r>
            <a:r>
              <a:rPr lang="en-US" altLang="en-US" dirty="0" err="1">
                <a:solidFill>
                  <a:srgbClr val="000000"/>
                </a:solidFill>
                <a:latin typeface="Times New Roman" panose="02020603050405020304" pitchFamily="18" charset="0"/>
                <a:cs typeface="Times New Roman" panose="02020603050405020304" pitchFamily="18" charset="0"/>
              </a:rPr>
              <a:t>bitset</a:t>
            </a:r>
            <a:r>
              <a:rPr lang="en-US" altLang="en-US" dirty="0">
                <a:solidFill>
                  <a:srgbClr val="000000"/>
                </a:solidFill>
                <a:latin typeface="Times New Roman" panose="02020603050405020304" pitchFamily="18" charset="0"/>
                <a:cs typeface="Times New Roman" panose="02020603050405020304" pitchFamily="18" charset="0"/>
              </a:rPr>
              <a:t>(B,5,bitget(A,5));</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B=uint8(B);</a:t>
            </a:r>
            <a:endParaRPr lang="en-US" altLang="en-US" sz="1000" dirty="0"/>
          </a:p>
          <a:p>
            <a:pPr>
              <a:spcBef>
                <a:spcPts val="300"/>
              </a:spcBef>
              <a:spcAft>
                <a:spcPts val="300"/>
              </a:spcAft>
            </a:pPr>
            <a:r>
              <a:rPr lang="en-US" altLang="en-US" dirty="0">
                <a:solidFill>
                  <a:srgbClr val="000000"/>
                </a:solidFill>
                <a:latin typeface="Times New Roman" panose="02020603050405020304" pitchFamily="18" charset="0"/>
                <a:cs typeface="Times New Roman" panose="02020603050405020304" pitchFamily="18" charset="0"/>
              </a:rPr>
              <a:t>&gt;&gt; </a:t>
            </a:r>
            <a:r>
              <a:rPr lang="en-US" altLang="en-US" dirty="0" err="1">
                <a:solidFill>
                  <a:srgbClr val="000000"/>
                </a:solidFill>
                <a:latin typeface="Times New Roman" panose="02020603050405020304" pitchFamily="18" charset="0"/>
                <a:cs typeface="Times New Roman" panose="02020603050405020304" pitchFamily="18" charset="0"/>
              </a:rPr>
              <a:t>imshow</a:t>
            </a:r>
            <a:r>
              <a:rPr lang="en-US" altLang="en-US" dirty="0">
                <a:solidFill>
                  <a:srgbClr val="000000"/>
                </a:solidFill>
                <a:latin typeface="Times New Roman" panose="02020603050405020304" pitchFamily="18" charset="0"/>
                <a:cs typeface="Times New Roman" panose="02020603050405020304" pitchFamily="18" charset="0"/>
              </a:rPr>
              <a:t>(B);</a:t>
            </a:r>
            <a:endParaRPr lang="en-US" altLang="en-US" sz="3200" dirty="0"/>
          </a:p>
        </p:txBody>
      </p:sp>
      <p:graphicFrame>
        <p:nvGraphicFramePr>
          <p:cNvPr id="15" name="Table 14"/>
          <p:cNvGraphicFramePr>
            <a:graphicFrameLocks noGrp="1"/>
          </p:cNvGraphicFramePr>
          <p:nvPr>
            <p:extLst>
              <p:ext uri="{D42A27DB-BD31-4B8C-83A1-F6EECF244321}">
                <p14:modId xmlns:p14="http://schemas.microsoft.com/office/powerpoint/2010/main" val="4034273845"/>
              </p:ext>
            </p:extLst>
          </p:nvPr>
        </p:nvGraphicFramePr>
        <p:xfrm>
          <a:off x="7499252" y="2228718"/>
          <a:ext cx="3024176" cy="370840"/>
        </p:xfrm>
        <a:graphic>
          <a:graphicData uri="http://schemas.openxmlformats.org/drawingml/2006/table">
            <a:tbl>
              <a:tblPr firstRow="1" bandRow="1">
                <a:tableStyleId>{5C22544A-7EE6-4342-B048-85BDC9FD1C3A}</a:tableStyleId>
              </a:tblPr>
              <a:tblGrid>
                <a:gridCol w="378022">
                  <a:extLst>
                    <a:ext uri="{9D8B030D-6E8A-4147-A177-3AD203B41FA5}">
                      <a16:colId xmlns:a16="http://schemas.microsoft.com/office/drawing/2014/main" val="20000"/>
                    </a:ext>
                  </a:extLst>
                </a:gridCol>
                <a:gridCol w="378022">
                  <a:extLst>
                    <a:ext uri="{9D8B030D-6E8A-4147-A177-3AD203B41FA5}">
                      <a16:colId xmlns:a16="http://schemas.microsoft.com/office/drawing/2014/main" val="20001"/>
                    </a:ext>
                  </a:extLst>
                </a:gridCol>
                <a:gridCol w="378022">
                  <a:extLst>
                    <a:ext uri="{9D8B030D-6E8A-4147-A177-3AD203B41FA5}">
                      <a16:colId xmlns:a16="http://schemas.microsoft.com/office/drawing/2014/main" val="20002"/>
                    </a:ext>
                  </a:extLst>
                </a:gridCol>
                <a:gridCol w="378022">
                  <a:extLst>
                    <a:ext uri="{9D8B030D-6E8A-4147-A177-3AD203B41FA5}">
                      <a16:colId xmlns:a16="http://schemas.microsoft.com/office/drawing/2014/main" val="20003"/>
                    </a:ext>
                  </a:extLst>
                </a:gridCol>
                <a:gridCol w="378022">
                  <a:extLst>
                    <a:ext uri="{9D8B030D-6E8A-4147-A177-3AD203B41FA5}">
                      <a16:colId xmlns:a16="http://schemas.microsoft.com/office/drawing/2014/main" val="20004"/>
                    </a:ext>
                  </a:extLst>
                </a:gridCol>
                <a:gridCol w="378022">
                  <a:extLst>
                    <a:ext uri="{9D8B030D-6E8A-4147-A177-3AD203B41FA5}">
                      <a16:colId xmlns:a16="http://schemas.microsoft.com/office/drawing/2014/main" val="20005"/>
                    </a:ext>
                  </a:extLst>
                </a:gridCol>
                <a:gridCol w="378022">
                  <a:extLst>
                    <a:ext uri="{9D8B030D-6E8A-4147-A177-3AD203B41FA5}">
                      <a16:colId xmlns:a16="http://schemas.microsoft.com/office/drawing/2014/main" val="20006"/>
                    </a:ext>
                  </a:extLst>
                </a:gridCol>
                <a:gridCol w="378022">
                  <a:extLst>
                    <a:ext uri="{9D8B030D-6E8A-4147-A177-3AD203B41FA5}">
                      <a16:colId xmlns:a16="http://schemas.microsoft.com/office/drawing/2014/main" val="20007"/>
                    </a:ext>
                  </a:extLst>
                </a:gridCol>
              </a:tblGrid>
              <a:tr h="370840">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rotWithShape="1">
          <a:blip r:embed="rId3"/>
          <a:srcRect l="21026" t="7726" r="20851" b="23890"/>
          <a:stretch/>
        </p:blipFill>
        <p:spPr>
          <a:xfrm>
            <a:off x="7536196" y="3973287"/>
            <a:ext cx="2895600" cy="2340429"/>
          </a:xfrm>
          <a:prstGeom prst="rect">
            <a:avLst/>
          </a:prstGeom>
        </p:spPr>
      </p:pic>
    </p:spTree>
    <p:extLst>
      <p:ext uri="{BB962C8B-B14F-4D97-AF65-F5344CB8AC3E}">
        <p14:creationId xmlns:p14="http://schemas.microsoft.com/office/powerpoint/2010/main" val="730819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ChangeArrowheads="1"/>
          </p:cNvSpPr>
          <p:nvPr/>
        </p:nvSpPr>
        <p:spPr bwMode="auto">
          <a:xfrm>
            <a:off x="2419983" y="642939"/>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Histogram Processing &amp; Function Plotting</a:t>
            </a:r>
          </a:p>
        </p:txBody>
      </p:sp>
      <p:sp>
        <p:nvSpPr>
          <p:cNvPr id="198659" name="Rectangle 3"/>
          <p:cNvSpPr>
            <a:spLocks noChangeArrowheads="1"/>
          </p:cNvSpPr>
          <p:nvPr/>
        </p:nvSpPr>
        <p:spPr bwMode="auto">
          <a:xfrm>
            <a:off x="1654176" y="1464708"/>
            <a:ext cx="8683625" cy="5334794"/>
          </a:xfrm>
          <a:prstGeom prst="rect">
            <a:avLst/>
          </a:prstGeom>
          <a:noFill/>
          <a:ln w="9525">
            <a:noFill/>
            <a:miter lim="800000"/>
            <a:headEnd/>
            <a:tailEnd/>
          </a:ln>
          <a:effectLst/>
        </p:spPr>
        <p:txBody>
          <a:bodyPr anchor="ctr">
            <a:spAutoFit/>
          </a:bodyPr>
          <a:lstStyle/>
          <a:p>
            <a:r>
              <a:rPr lang="en-US" b="1" dirty="0"/>
              <a:t>Generating &amp; Plotting Image Histograms:</a:t>
            </a:r>
          </a:p>
          <a:p>
            <a:endParaRPr lang="en-US" sz="1400" b="1" dirty="0"/>
          </a:p>
          <a:p>
            <a:r>
              <a:rPr lang="en-US" sz="2800" i="1" dirty="0"/>
              <a:t>	h</a:t>
            </a:r>
            <a:r>
              <a:rPr lang="en-US" sz="2800" dirty="0"/>
              <a:t>(</a:t>
            </a:r>
            <a:r>
              <a:rPr lang="en-US" sz="2800" i="1" dirty="0" err="1"/>
              <a:t>r</a:t>
            </a:r>
            <a:r>
              <a:rPr lang="en-US" sz="2800" i="1" baseline="-25000" dirty="0" err="1"/>
              <a:t>k</a:t>
            </a:r>
            <a:r>
              <a:rPr lang="en-US" sz="2800" dirty="0"/>
              <a:t>) = </a:t>
            </a:r>
            <a:r>
              <a:rPr lang="en-US" sz="2800" i="1" dirty="0" err="1"/>
              <a:t>n</a:t>
            </a:r>
            <a:r>
              <a:rPr lang="en-US" sz="2800" i="1" baseline="-25000" dirty="0" err="1"/>
              <a:t>k</a:t>
            </a:r>
            <a:endParaRPr lang="en-US" sz="2800" i="1" baseline="-25000" dirty="0"/>
          </a:p>
          <a:p>
            <a:endParaRPr lang="en-US" sz="1600" i="1" baseline="-25000" dirty="0"/>
          </a:p>
          <a:p>
            <a:r>
              <a:rPr lang="en-US" dirty="0"/>
              <a:t>where </a:t>
            </a:r>
            <a:r>
              <a:rPr lang="en-US" i="1" dirty="0" err="1"/>
              <a:t>r</a:t>
            </a:r>
            <a:r>
              <a:rPr lang="en-US" i="1" baseline="-25000" dirty="0" err="1"/>
              <a:t>k</a:t>
            </a:r>
            <a:r>
              <a:rPr lang="en-US" dirty="0"/>
              <a:t> is the </a:t>
            </a:r>
            <a:r>
              <a:rPr lang="en-US" i="1" dirty="0"/>
              <a:t>k</a:t>
            </a:r>
            <a:r>
              <a:rPr lang="en-US" i="1" baseline="30000" dirty="0"/>
              <a:t>th</a:t>
            </a:r>
            <a:r>
              <a:rPr lang="en-US" dirty="0"/>
              <a:t> intensity value,</a:t>
            </a:r>
          </a:p>
          <a:p>
            <a:r>
              <a:rPr lang="en-US" i="1" dirty="0" err="1"/>
              <a:t>n</a:t>
            </a:r>
            <a:r>
              <a:rPr lang="en-US" i="1" baseline="-25000" dirty="0" err="1"/>
              <a:t>k</a:t>
            </a:r>
            <a:r>
              <a:rPr lang="en-US" dirty="0"/>
              <a:t> is the number of pixels in the image with </a:t>
            </a:r>
          </a:p>
          <a:p>
            <a:r>
              <a:rPr lang="en-US" dirty="0"/>
              <a:t>intensity </a:t>
            </a:r>
            <a:r>
              <a:rPr lang="en-US" i="1" dirty="0" err="1"/>
              <a:t>r</a:t>
            </a:r>
            <a:r>
              <a:rPr lang="en-US" i="1" baseline="-25000" dirty="0" err="1"/>
              <a:t>k</a:t>
            </a:r>
            <a:r>
              <a:rPr lang="en-US" dirty="0"/>
              <a:t>.</a:t>
            </a:r>
          </a:p>
          <a:p>
            <a:endParaRPr lang="en-US" b="1" dirty="0"/>
          </a:p>
          <a:p>
            <a:r>
              <a:rPr lang="en-US" b="1" dirty="0"/>
              <a:t>Normalized Histogram:</a:t>
            </a:r>
          </a:p>
          <a:p>
            <a:endParaRPr lang="en-US" sz="1400" b="1" dirty="0"/>
          </a:p>
          <a:p>
            <a:r>
              <a:rPr lang="en-US" i="1" dirty="0"/>
              <a:t>p</a:t>
            </a:r>
            <a:r>
              <a:rPr lang="en-US" dirty="0"/>
              <a:t>(</a:t>
            </a:r>
            <a:r>
              <a:rPr lang="en-US" i="1" dirty="0" err="1"/>
              <a:t>r</a:t>
            </a:r>
            <a:r>
              <a:rPr lang="en-US" i="1" baseline="-25000" dirty="0" err="1"/>
              <a:t>k</a:t>
            </a:r>
            <a:r>
              <a:rPr lang="en-US" dirty="0"/>
              <a:t>) 	= </a:t>
            </a:r>
            <a:r>
              <a:rPr lang="en-US" i="1" dirty="0"/>
              <a:t>h</a:t>
            </a:r>
            <a:r>
              <a:rPr lang="en-US" dirty="0"/>
              <a:t>(</a:t>
            </a:r>
            <a:r>
              <a:rPr lang="en-US" i="1" dirty="0" err="1"/>
              <a:t>r</a:t>
            </a:r>
            <a:r>
              <a:rPr lang="en-US" i="1" baseline="-25000" dirty="0" err="1"/>
              <a:t>k</a:t>
            </a:r>
            <a:r>
              <a:rPr lang="en-US" dirty="0"/>
              <a:t>)/</a:t>
            </a:r>
            <a:r>
              <a:rPr lang="en-US" i="1" dirty="0"/>
              <a:t>n</a:t>
            </a:r>
          </a:p>
          <a:p>
            <a:r>
              <a:rPr lang="en-US" i="1" dirty="0"/>
              <a:t>	</a:t>
            </a:r>
            <a:r>
              <a:rPr lang="en-US" dirty="0"/>
              <a:t>= </a:t>
            </a:r>
            <a:r>
              <a:rPr lang="en-US" i="1" dirty="0" err="1"/>
              <a:t>n</a:t>
            </a:r>
            <a:r>
              <a:rPr lang="en-US" i="1" baseline="-25000" dirty="0" err="1"/>
              <a:t>k</a:t>
            </a:r>
            <a:r>
              <a:rPr lang="en-US" dirty="0"/>
              <a:t>/</a:t>
            </a:r>
            <a:r>
              <a:rPr lang="en-US" i="1" dirty="0"/>
              <a:t>n,   </a:t>
            </a:r>
            <a:r>
              <a:rPr lang="en-US" dirty="0"/>
              <a:t>(Relative frequency)</a:t>
            </a:r>
          </a:p>
          <a:p>
            <a:endParaRPr lang="en-US" sz="900" dirty="0"/>
          </a:p>
          <a:p>
            <a:r>
              <a:rPr lang="en-US" dirty="0"/>
              <a:t>where </a:t>
            </a:r>
            <a:r>
              <a:rPr lang="en-US" i="1" dirty="0"/>
              <a:t>n</a:t>
            </a:r>
            <a:r>
              <a:rPr lang="en-US" dirty="0"/>
              <a:t> = </a:t>
            </a:r>
            <a:r>
              <a:rPr lang="en-US" i="1" dirty="0" err="1"/>
              <a:t>M</a:t>
            </a:r>
            <a:r>
              <a:rPr lang="en-US" dirty="0" err="1"/>
              <a:t>x</a:t>
            </a:r>
            <a:r>
              <a:rPr lang="en-US" i="1" dirty="0" err="1"/>
              <a:t>N</a:t>
            </a:r>
            <a:r>
              <a:rPr lang="en-US" dirty="0"/>
              <a:t>, the size of image</a:t>
            </a:r>
          </a:p>
          <a:p>
            <a:endParaRPr lang="en-US" dirty="0"/>
          </a:p>
          <a:p>
            <a:r>
              <a:rPr lang="en-US" dirty="0"/>
              <a:t>&gt;&gt; </a:t>
            </a:r>
            <a:r>
              <a:rPr lang="en-US" dirty="0" err="1"/>
              <a:t>imhist</a:t>
            </a:r>
            <a:r>
              <a:rPr lang="en-US" dirty="0"/>
              <a:t>(f);</a:t>
            </a:r>
          </a:p>
        </p:txBody>
      </p:sp>
      <p:pic>
        <p:nvPicPr>
          <p:cNvPr id="198660" name="Picture 4"/>
          <p:cNvPicPr>
            <a:picLocks noChangeAspect="1" noChangeArrowheads="1"/>
          </p:cNvPicPr>
          <p:nvPr/>
        </p:nvPicPr>
        <p:blipFill>
          <a:blip r:embed="rId2" cstate="print"/>
          <a:srcRect/>
          <a:stretch>
            <a:fillRect/>
          </a:stretch>
        </p:blipFill>
        <p:spPr bwMode="auto">
          <a:xfrm>
            <a:off x="7462838" y="1500188"/>
            <a:ext cx="3135312" cy="5332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a:solidFill>
                  <a:srgbClr val="008000"/>
                </a:solidFill>
              </a:rPr>
              <a:t>Histogram Equalization</a:t>
            </a:r>
          </a:p>
        </p:txBody>
      </p:sp>
      <p:sp>
        <p:nvSpPr>
          <p:cNvPr id="199683" name="Text Box 3"/>
          <p:cNvSpPr txBox="1">
            <a:spLocks noChangeArrowheads="1"/>
          </p:cNvSpPr>
          <p:nvPr/>
        </p:nvSpPr>
        <p:spPr bwMode="auto">
          <a:xfrm>
            <a:off x="1698626" y="1555751"/>
            <a:ext cx="8659813" cy="830997"/>
          </a:xfrm>
          <a:prstGeom prst="rect">
            <a:avLst/>
          </a:prstGeom>
          <a:noFill/>
          <a:ln w="9525">
            <a:noFill/>
            <a:miter lim="800000"/>
            <a:headEnd/>
            <a:tailEnd/>
          </a:ln>
          <a:effectLst/>
        </p:spPr>
        <p:txBody>
          <a:bodyPr>
            <a:spAutoFit/>
          </a:bodyPr>
          <a:lstStyle/>
          <a:p>
            <a:r>
              <a:rPr lang="en-US"/>
              <a:t>Histogram equalization attempts to obtain an even distribution of intensity values in the image, often resulting in increased contrast.</a:t>
            </a:r>
            <a:endParaRPr lang="en-US" sz="2000"/>
          </a:p>
        </p:txBody>
      </p:sp>
      <p:pic>
        <p:nvPicPr>
          <p:cNvPr id="328706" name="Picture 2" descr="https://upload.wikimedia.org/wikipedia/commons/thumb/0/08/Unequalized_Hawkes_Bay_NZ.jpg/300px-Unequalized_Hawkes_Bay_N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6446" y="2557607"/>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28708" name="Picture 4" descr="https://upload.wikimedia.org/wikipedia/commons/thumb/4/4e/Unequalized_Histogram.svg/300px-Unequalized_Histogram.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075" y="2412134"/>
            <a:ext cx="285750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328710" name="Picture 6" descr="https://upload.wikimedia.org/wikipedia/commons/thumb/b/bd/Equalized_Hawkes_Bay_NZ.jpg/300px-Equalized_Hawkes_Bay_NZ.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505" y="4849090"/>
            <a:ext cx="28575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28712" name="Picture 8" descr="https://upload.wikimedia.org/wikipedia/commons/thumb/3/34/Equalized_Histogram.svg/300px-Equalized_Histogram.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7075" y="4947717"/>
            <a:ext cx="2857500" cy="188595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bwMode="auto">
          <a:xfrm>
            <a:off x="4547456" y="2883848"/>
            <a:ext cx="2307080" cy="36850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800" dirty="0">
                <a:solidFill>
                  <a:srgbClr val="252525"/>
                </a:solidFill>
              </a:rPr>
              <a:t>An </a:t>
            </a:r>
            <a:r>
              <a:rPr lang="en-US" sz="1800" dirty="0" err="1">
                <a:solidFill>
                  <a:srgbClr val="252525"/>
                </a:solidFill>
              </a:rPr>
              <a:t>unequalized</a:t>
            </a:r>
            <a:r>
              <a:rPr lang="en-US" sz="1800" dirty="0">
                <a:solidFill>
                  <a:srgbClr val="252525"/>
                </a:solidFill>
              </a:rPr>
              <a:t> image</a:t>
            </a:r>
            <a:endParaRPr lang="en-US" sz="1800" dirty="0"/>
          </a:p>
          <a:p>
            <a:pPr algn="ctr"/>
            <a:r>
              <a:rPr lang="en-US" sz="1800" dirty="0"/>
              <a:t> </a:t>
            </a:r>
          </a:p>
        </p:txBody>
      </p:sp>
      <p:sp>
        <p:nvSpPr>
          <p:cNvPr id="21" name="Rounded Rectangle 20"/>
          <p:cNvSpPr/>
          <p:nvPr/>
        </p:nvSpPr>
        <p:spPr bwMode="auto">
          <a:xfrm>
            <a:off x="4641485" y="5295669"/>
            <a:ext cx="2409969" cy="670545"/>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800" dirty="0"/>
              <a:t>The same image after histogram equalization</a:t>
            </a:r>
          </a:p>
        </p:txBody>
      </p:sp>
      <p:sp>
        <p:nvSpPr>
          <p:cNvPr id="22" name="Rounded Rectangle 21"/>
          <p:cNvSpPr/>
          <p:nvPr/>
        </p:nvSpPr>
        <p:spPr bwMode="auto">
          <a:xfrm>
            <a:off x="7550429" y="4215515"/>
            <a:ext cx="3034146" cy="766824"/>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800" dirty="0"/>
              <a:t>Histogram (red)</a:t>
            </a:r>
          </a:p>
          <a:p>
            <a:pPr algn="ctr"/>
            <a:r>
              <a:rPr lang="en-US" sz="1800" dirty="0"/>
              <a:t>Cumulative histogram (black)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Slide Number Placeholder 7"/>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3CED978-78E6-4930-B1B2-948EE5C74B25}" type="slidenum">
              <a:rPr lang="en-US" altLang="en-US"/>
              <a:pPr/>
              <a:t>33</a:t>
            </a:fld>
            <a:endParaRPr lang="en-US" altLang="en-US"/>
          </a:p>
        </p:txBody>
      </p:sp>
      <p:pic>
        <p:nvPicPr>
          <p:cNvPr id="7174" name="Picture 5" descr="nmt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6115050"/>
            <a:ext cx="23812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9064" y="3421955"/>
            <a:ext cx="6843077" cy="3399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a:spLocks noChangeArrowheads="1"/>
          </p:cNvSpPr>
          <p:nvPr/>
        </p:nvSpPr>
        <p:spPr bwMode="auto">
          <a:xfrm>
            <a:off x="2414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3" name="TextBox 2"/>
          <p:cNvSpPr txBox="1"/>
          <p:nvPr/>
        </p:nvSpPr>
        <p:spPr>
          <a:xfrm>
            <a:off x="1524001" y="1664262"/>
            <a:ext cx="8842375" cy="1846659"/>
          </a:xfrm>
          <a:prstGeom prst="rect">
            <a:avLst/>
          </a:prstGeom>
          <a:noFill/>
        </p:spPr>
        <p:txBody>
          <a:bodyPr wrap="square" rtlCol="0">
            <a:spAutoFit/>
          </a:bodyPr>
          <a:lstStyle/>
          <a:p>
            <a:r>
              <a:rPr lang="en-US" dirty="0"/>
              <a:t>The intensity levels in an image may be viewed as random variables in the interval [0, </a:t>
            </a:r>
            <a:r>
              <a:rPr lang="en-US" i="1" dirty="0"/>
              <a:t>L</a:t>
            </a:r>
            <a:r>
              <a:rPr lang="en-US" dirty="0"/>
              <a:t>-1].</a:t>
            </a:r>
          </a:p>
          <a:p>
            <a:endParaRPr lang="en-US" sz="1400" dirty="0"/>
          </a:p>
          <a:p>
            <a:r>
              <a:rPr lang="en-US" dirty="0"/>
              <a:t>Let </a:t>
            </a:r>
            <a:r>
              <a:rPr lang="en-US" i="1" dirty="0" err="1"/>
              <a:t>P</a:t>
            </a:r>
            <a:r>
              <a:rPr lang="en-US" i="1" baseline="-25000" dirty="0" err="1"/>
              <a:t>r</a:t>
            </a:r>
            <a:r>
              <a:rPr lang="en-US" dirty="0"/>
              <a:t>(</a:t>
            </a:r>
            <a:r>
              <a:rPr lang="en-US" i="1" dirty="0"/>
              <a:t>r</a:t>
            </a:r>
            <a:r>
              <a:rPr lang="en-US" dirty="0"/>
              <a:t>) and </a:t>
            </a:r>
            <a:r>
              <a:rPr lang="en-US" i="1" dirty="0"/>
              <a:t>P</a:t>
            </a:r>
            <a:r>
              <a:rPr lang="en-US" i="1" baseline="-25000" dirty="0"/>
              <a:t>s</a:t>
            </a:r>
            <a:r>
              <a:rPr lang="en-US" dirty="0"/>
              <a:t>(</a:t>
            </a:r>
            <a:r>
              <a:rPr lang="en-US" i="1" dirty="0"/>
              <a:t>s</a:t>
            </a:r>
            <a:r>
              <a:rPr lang="en-US" dirty="0"/>
              <a:t>) denote the probability density function (PDF) of random variables </a:t>
            </a:r>
            <a:r>
              <a:rPr lang="en-US" i="1" dirty="0"/>
              <a:t>r</a:t>
            </a:r>
            <a:r>
              <a:rPr lang="en-US" dirty="0"/>
              <a:t> and </a:t>
            </a:r>
            <a:r>
              <a:rPr lang="en-US" i="1" dirty="0"/>
              <a:t>s, resp</a:t>
            </a:r>
            <a:r>
              <a:rPr lang="en-US" dirty="0"/>
              <a:t>.   </a:t>
            </a:r>
          </a:p>
        </p:txBody>
      </p:sp>
      <p:graphicFrame>
        <p:nvGraphicFramePr>
          <p:cNvPr id="15" name="Object 4"/>
          <p:cNvGraphicFramePr>
            <a:graphicFrameLocks noGrp="1" noChangeAspect="1"/>
          </p:cNvGraphicFramePr>
          <p:nvPr>
            <p:ph sz="half" idx="1"/>
            <p:extLst>
              <p:ext uri="{D42A27DB-BD31-4B8C-83A1-F6EECF244321}">
                <p14:modId xmlns:p14="http://schemas.microsoft.com/office/powerpoint/2010/main" val="280431204"/>
              </p:ext>
            </p:extLst>
          </p:nvPr>
        </p:nvGraphicFramePr>
        <p:xfrm>
          <a:off x="7285785" y="3183009"/>
          <a:ext cx="3259884" cy="614261"/>
        </p:xfrm>
        <a:graphic>
          <a:graphicData uri="http://schemas.openxmlformats.org/presentationml/2006/ole">
            <mc:AlternateContent xmlns:mc="http://schemas.openxmlformats.org/markup-compatibility/2006">
              <mc:Choice xmlns:v="urn:schemas-microsoft-com:vml" Requires="v">
                <p:oleObj spid="_x0000_s328730" name="Equation" r:id="rId5" imgW="1752480" imgH="330120" progId="Equation.DSMT4">
                  <p:embed/>
                </p:oleObj>
              </mc:Choice>
              <mc:Fallback>
                <p:oleObj name="Equation" r:id="rId5" imgW="1752480" imgH="33012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5785" y="3183009"/>
                        <a:ext cx="3259884" cy="614261"/>
                      </a:xfrm>
                      <a:prstGeom prst="rect">
                        <a:avLst/>
                      </a:prstGeom>
                      <a:noFill/>
                      <a:ln>
                        <a:noFill/>
                      </a:ln>
                      <a:effectLst/>
                    </p:spPr>
                  </p:pic>
                </p:oleObj>
              </mc:Fallback>
            </mc:AlternateContent>
          </a:graphicData>
        </a:graphic>
      </p:graphicFrame>
      <p:sp>
        <p:nvSpPr>
          <p:cNvPr id="5" name="TextBox 4"/>
          <p:cNvSpPr txBox="1"/>
          <p:nvPr/>
        </p:nvSpPr>
        <p:spPr>
          <a:xfrm>
            <a:off x="9793942" y="3697944"/>
            <a:ext cx="819455" cy="369332"/>
          </a:xfrm>
          <a:prstGeom prst="rect">
            <a:avLst/>
          </a:prstGeom>
          <a:noFill/>
        </p:spPr>
        <p:txBody>
          <a:bodyPr wrap="none" rtlCol="0">
            <a:spAutoFit/>
          </a:bodyPr>
          <a:lstStyle/>
          <a:p>
            <a:r>
              <a:rPr lang="en-US" sz="1800" dirty="0"/>
              <a:t>(3.3-4)</a:t>
            </a:r>
          </a:p>
        </p:txBody>
      </p:sp>
    </p:spTree>
    <p:extLst>
      <p:ext uri="{BB962C8B-B14F-4D97-AF65-F5344CB8AC3E}">
        <p14:creationId xmlns:p14="http://schemas.microsoft.com/office/powerpoint/2010/main" val="29163881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2414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1731" name="Rectangle 3"/>
          <p:cNvSpPr>
            <a:spLocks noChangeArrowheads="1"/>
          </p:cNvSpPr>
          <p:nvPr/>
        </p:nvSpPr>
        <p:spPr bwMode="auto">
          <a:xfrm>
            <a:off x="1670051" y="1671539"/>
            <a:ext cx="8731943" cy="3170099"/>
          </a:xfrm>
          <a:prstGeom prst="rect">
            <a:avLst/>
          </a:prstGeom>
          <a:noFill/>
          <a:ln w="9525">
            <a:noFill/>
            <a:miter lim="800000"/>
            <a:headEnd/>
            <a:tailEnd/>
          </a:ln>
          <a:effectLst/>
        </p:spPr>
        <p:txBody>
          <a:bodyPr wrap="square" anchor="ctr">
            <a:spAutoFit/>
          </a:bodyPr>
          <a:lstStyle/>
          <a:p>
            <a:pPr marL="269875" indent="-269875" eaLnBrk="1" hangingPunct="1">
              <a:spcBef>
                <a:spcPts val="600"/>
              </a:spcBef>
              <a:spcAft>
                <a:spcPts val="600"/>
              </a:spcAft>
              <a:tabLst>
                <a:tab pos="1257300" algn="l"/>
              </a:tabLst>
            </a:pPr>
            <a:r>
              <a:rPr lang="en-IE" sz="3200" dirty="0"/>
              <a:t>At first, the continuous case will be studied:</a:t>
            </a:r>
          </a:p>
          <a:p>
            <a:pPr marL="754063" lvl="1" indent="-269875" eaLnBrk="1" hangingPunct="1">
              <a:spcBef>
                <a:spcPts val="600"/>
              </a:spcBef>
              <a:spcAft>
                <a:spcPts val="600"/>
              </a:spcAft>
              <a:tabLst>
                <a:tab pos="1257300" algn="l"/>
              </a:tabLst>
            </a:pPr>
            <a:r>
              <a:rPr lang="en-IE" sz="3200" i="1" dirty="0">
                <a:cs typeface="Times New Roman" pitchFamily="18" charset="0"/>
              </a:rPr>
              <a:t> r</a:t>
            </a:r>
            <a:r>
              <a:rPr lang="en-IE" sz="3200" dirty="0"/>
              <a:t> is the intensity of the image in [</a:t>
            </a:r>
            <a:r>
              <a:rPr lang="en-IE" sz="3200" dirty="0">
                <a:cs typeface="Times New Roman" pitchFamily="18" charset="0"/>
              </a:rPr>
              <a:t>0</a:t>
            </a:r>
            <a:r>
              <a:rPr lang="en-IE" sz="3200" i="1" dirty="0">
                <a:cs typeface="Times New Roman" pitchFamily="18" charset="0"/>
              </a:rPr>
              <a:t>, L-</a:t>
            </a:r>
            <a:r>
              <a:rPr lang="en-IE" sz="3200" dirty="0">
                <a:cs typeface="Times New Roman" pitchFamily="18" charset="0"/>
              </a:rPr>
              <a:t>1</a:t>
            </a:r>
            <a:r>
              <a:rPr lang="en-IE" sz="3200" dirty="0"/>
              <a:t>].</a:t>
            </a:r>
          </a:p>
          <a:p>
            <a:pPr marL="754063" lvl="1" indent="-269875" eaLnBrk="1" hangingPunct="1">
              <a:spcBef>
                <a:spcPts val="600"/>
              </a:spcBef>
              <a:spcAft>
                <a:spcPts val="600"/>
              </a:spcAft>
              <a:tabLst>
                <a:tab pos="1257300" algn="l"/>
              </a:tabLst>
            </a:pPr>
            <a:r>
              <a:rPr lang="en-IE" sz="3200" dirty="0"/>
              <a:t> we focus on transformations </a:t>
            </a:r>
            <a:r>
              <a:rPr lang="en-IE" sz="3200" i="1" dirty="0">
                <a:cs typeface="Times New Roman" pitchFamily="18" charset="0"/>
              </a:rPr>
              <a:t>s=T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a:t>
            </a:r>
          </a:p>
          <a:p>
            <a:pPr marL="676275" lvl="2" indent="-269875" eaLnBrk="1" hangingPunct="1">
              <a:spcBef>
                <a:spcPts val="600"/>
              </a:spcBef>
              <a:spcAft>
                <a:spcPts val="600"/>
              </a:spcAft>
              <a:tabLst>
                <a:tab pos="1257300" algn="l"/>
              </a:tabLst>
            </a:pPr>
            <a:r>
              <a:rPr lang="en-IE" sz="3200" i="1" dirty="0">
                <a:cs typeface="Times New Roman" pitchFamily="18" charset="0"/>
              </a:rPr>
              <a:t> 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is strictly monotonically increasing.</a:t>
            </a:r>
          </a:p>
          <a:p>
            <a:pPr marL="676275" lvl="2" indent="-269875" eaLnBrk="1" hangingPunct="1">
              <a:spcBef>
                <a:spcPts val="600"/>
              </a:spcBef>
              <a:spcAft>
                <a:spcPts val="600"/>
              </a:spcAft>
              <a:tabLst>
                <a:tab pos="1257300" algn="l"/>
              </a:tabLst>
            </a:pPr>
            <a:r>
              <a:rPr lang="en-IE" sz="3200" i="1" dirty="0">
                <a:cs typeface="Times New Roman" pitchFamily="18" charset="0"/>
              </a:rPr>
              <a:t> 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must satisfy:</a:t>
            </a:r>
          </a:p>
        </p:txBody>
      </p:sp>
      <p:graphicFrame>
        <p:nvGraphicFramePr>
          <p:cNvPr id="2" name="Object 1"/>
          <p:cNvGraphicFramePr>
            <a:graphicFrameLocks noChangeAspect="1"/>
          </p:cNvGraphicFramePr>
          <p:nvPr>
            <p:extLst>
              <p:ext uri="{D42A27DB-BD31-4B8C-83A1-F6EECF244321}">
                <p14:modId xmlns:p14="http://schemas.microsoft.com/office/powerpoint/2010/main" val="646549976"/>
              </p:ext>
            </p:extLst>
          </p:nvPr>
        </p:nvGraphicFramePr>
        <p:xfrm>
          <a:off x="3390900" y="5144900"/>
          <a:ext cx="5043488" cy="496888"/>
        </p:xfrm>
        <a:graphic>
          <a:graphicData uri="http://schemas.openxmlformats.org/presentationml/2006/ole">
            <mc:AlternateContent xmlns:mc="http://schemas.openxmlformats.org/markup-compatibility/2006">
              <mc:Choice xmlns:v="urn:schemas-microsoft-com:vml" Requires="v">
                <p:oleObj spid="_x0000_s326745" name="Equation" r:id="rId3" imgW="2057400" imgH="203200" progId="Equation.DSMT4">
                  <p:embed/>
                </p:oleObj>
              </mc:Choice>
              <mc:Fallback>
                <p:oleObj name="Equation" r:id="rId3" imgW="2057400" imgH="203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0900" y="5144900"/>
                        <a:ext cx="5043488"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ChangeArrowheads="1"/>
          </p:cNvSpPr>
          <p:nvPr/>
        </p:nvSpPr>
        <p:spPr bwMode="auto">
          <a:xfrm>
            <a:off x="2414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1731" name="Rectangle 3"/>
          <p:cNvSpPr>
            <a:spLocks noChangeArrowheads="1"/>
          </p:cNvSpPr>
          <p:nvPr/>
        </p:nvSpPr>
        <p:spPr bwMode="auto">
          <a:xfrm>
            <a:off x="1703301" y="1798611"/>
            <a:ext cx="8731943" cy="4678204"/>
          </a:xfrm>
          <a:prstGeom prst="rect">
            <a:avLst/>
          </a:prstGeom>
          <a:noFill/>
          <a:ln w="9525">
            <a:noFill/>
            <a:miter lim="800000"/>
            <a:headEnd/>
            <a:tailEnd/>
          </a:ln>
          <a:effectLst/>
        </p:spPr>
        <p:txBody>
          <a:bodyPr wrap="square" anchor="ctr">
            <a:spAutoFit/>
          </a:bodyPr>
          <a:lstStyle/>
          <a:p>
            <a:pPr marL="355600" indent="-355600" algn="just" eaLnBrk="1" hangingPunct="1">
              <a:lnSpc>
                <a:spcPct val="90000"/>
              </a:lnSpc>
              <a:spcAft>
                <a:spcPts val="600"/>
              </a:spcAft>
              <a:tabLst>
                <a:tab pos="1257300" algn="l"/>
              </a:tabLst>
            </a:pPr>
            <a:r>
              <a:rPr lang="en-IE" sz="3200" dirty="0">
                <a:cs typeface="Times New Roman" pitchFamily="18" charset="0"/>
              </a:rPr>
              <a:t>The condition for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dirty="0"/>
              <a:t> to be monotonically increasing guarantees that ordering of the output intensity values will follow the ordering of the input intensity values (avoids reversal of intensities).</a:t>
            </a:r>
          </a:p>
          <a:p>
            <a:pPr marL="355600" indent="-355600" algn="just" eaLnBrk="1" hangingPunct="1">
              <a:lnSpc>
                <a:spcPct val="90000"/>
              </a:lnSpc>
              <a:spcAft>
                <a:spcPts val="600"/>
              </a:spcAft>
              <a:tabLst>
                <a:tab pos="1257300" algn="l"/>
              </a:tabLst>
            </a:pPr>
            <a:r>
              <a:rPr lang="en-IE" sz="3200" dirty="0"/>
              <a:t>If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i="1" dirty="0">
                <a:cs typeface="Times New Roman" pitchFamily="18" charset="0"/>
              </a:rPr>
              <a:t> </a:t>
            </a:r>
            <a:r>
              <a:rPr lang="en-IE" sz="3200" dirty="0"/>
              <a:t>is strictly monotonically increasing then the mapping from </a:t>
            </a:r>
            <a:r>
              <a:rPr lang="en-IE" sz="3200" i="1" dirty="0">
                <a:cs typeface="Times New Roman" pitchFamily="18" charset="0"/>
              </a:rPr>
              <a:t>s </a:t>
            </a:r>
            <a:r>
              <a:rPr lang="en-IE" sz="3200" dirty="0"/>
              <a:t>back to </a:t>
            </a:r>
            <a:r>
              <a:rPr lang="en-IE" sz="3200" i="1" dirty="0">
                <a:cs typeface="Times New Roman" pitchFamily="18" charset="0"/>
              </a:rPr>
              <a:t>r</a:t>
            </a:r>
            <a:r>
              <a:rPr lang="en-IE" sz="3200" dirty="0"/>
              <a:t> will be </a:t>
            </a:r>
            <a:r>
              <a:rPr lang="en-IE" sz="3200" dirty="0">
                <a:cs typeface="Times New Roman" pitchFamily="18" charset="0"/>
              </a:rPr>
              <a:t>1-1</a:t>
            </a:r>
            <a:r>
              <a:rPr lang="en-IE" sz="3200" dirty="0"/>
              <a:t>.</a:t>
            </a:r>
          </a:p>
          <a:p>
            <a:pPr marL="355600" indent="-355600" algn="just" eaLnBrk="1" hangingPunct="1">
              <a:lnSpc>
                <a:spcPct val="90000"/>
              </a:lnSpc>
              <a:spcAft>
                <a:spcPts val="600"/>
              </a:spcAft>
              <a:tabLst>
                <a:tab pos="1257300" algn="l"/>
              </a:tabLst>
            </a:pPr>
            <a:r>
              <a:rPr lang="en-IE" sz="3200" dirty="0"/>
              <a:t>The second condition (</a:t>
            </a:r>
            <a:r>
              <a:rPr lang="en-IE" sz="3200" i="1" dirty="0">
                <a:cs typeface="Times New Roman" pitchFamily="18" charset="0"/>
              </a:rPr>
              <a:t>T</a:t>
            </a:r>
            <a:r>
              <a:rPr lang="en-IE" sz="3200" dirty="0">
                <a:cs typeface="Times New Roman" pitchFamily="18" charset="0"/>
              </a:rPr>
              <a:t>(</a:t>
            </a:r>
            <a:r>
              <a:rPr lang="en-IE" sz="3200" i="1" dirty="0">
                <a:cs typeface="Times New Roman" pitchFamily="18" charset="0"/>
              </a:rPr>
              <a:t>r</a:t>
            </a:r>
            <a:r>
              <a:rPr lang="en-IE" sz="3200" dirty="0">
                <a:cs typeface="Times New Roman" pitchFamily="18" charset="0"/>
              </a:rPr>
              <a:t>)</a:t>
            </a:r>
            <a:r>
              <a:rPr lang="en-IE" sz="3200" i="1" dirty="0">
                <a:cs typeface="Times New Roman" pitchFamily="18" charset="0"/>
              </a:rPr>
              <a:t> </a:t>
            </a:r>
            <a:r>
              <a:rPr lang="en-IE" sz="3200" dirty="0">
                <a:cs typeface="Times New Roman" pitchFamily="18" charset="0"/>
              </a:rPr>
              <a:t>in [0,1]</a:t>
            </a:r>
            <a:r>
              <a:rPr lang="en-IE" sz="3200" dirty="0"/>
              <a:t>) guarantees that the range of the output can be the same as the range of the input.</a:t>
            </a:r>
            <a:endParaRPr lang="en-US" sz="3200" dirty="0"/>
          </a:p>
        </p:txBody>
      </p:sp>
    </p:spTree>
    <p:extLst>
      <p:ext uri="{BB962C8B-B14F-4D97-AF65-F5344CB8AC3E}">
        <p14:creationId xmlns:p14="http://schemas.microsoft.com/office/powerpoint/2010/main" val="32292971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ChangeArrowheads="1"/>
          </p:cNvSpPr>
          <p:nvPr/>
        </p:nvSpPr>
        <p:spPr bwMode="auto">
          <a:xfrm>
            <a:off x="1670051" y="1531123"/>
            <a:ext cx="6936394" cy="2985433"/>
          </a:xfrm>
          <a:prstGeom prst="rect">
            <a:avLst/>
          </a:prstGeom>
          <a:noFill/>
          <a:ln w="9525">
            <a:noFill/>
            <a:miter lim="800000"/>
            <a:headEnd/>
            <a:tailEnd/>
          </a:ln>
          <a:effectLst/>
        </p:spPr>
        <p:txBody>
          <a:bodyPr wrap="square" anchor="ctr">
            <a:spAutoFit/>
          </a:bodyPr>
          <a:lstStyle/>
          <a:p>
            <a:pPr marL="457200" indent="-457200" algn="just">
              <a:spcBef>
                <a:spcPts val="600"/>
              </a:spcBef>
              <a:spcAft>
                <a:spcPts val="600"/>
              </a:spcAft>
            </a:pPr>
            <a:r>
              <a:rPr lang="en-US" dirty="0"/>
              <a:t>Let the transformation </a:t>
            </a:r>
            <a:r>
              <a:rPr lang="en-US" i="1" dirty="0"/>
              <a:t>s</a:t>
            </a:r>
            <a:r>
              <a:rPr lang="en-US" dirty="0"/>
              <a:t> = </a:t>
            </a:r>
            <a:r>
              <a:rPr lang="en-US" i="1" dirty="0"/>
              <a:t>T</a:t>
            </a:r>
            <a:r>
              <a:rPr lang="en-US" dirty="0"/>
              <a:t>(</a:t>
            </a:r>
            <a:r>
              <a:rPr lang="en-US" i="1" dirty="0"/>
              <a:t>r</a:t>
            </a:r>
            <a:r>
              <a:rPr lang="en-US" dirty="0"/>
              <a:t>) satisfies the following conditions:</a:t>
            </a:r>
          </a:p>
          <a:p>
            <a:pPr marL="457200" indent="-457200" algn="just">
              <a:spcBef>
                <a:spcPts val="600"/>
              </a:spcBef>
              <a:spcAft>
                <a:spcPts val="600"/>
              </a:spcAft>
            </a:pPr>
            <a:r>
              <a:rPr lang="en-US" dirty="0"/>
              <a:t>(a) </a:t>
            </a:r>
            <a:r>
              <a:rPr lang="en-US" i="1" dirty="0"/>
              <a:t>T</a:t>
            </a:r>
            <a:r>
              <a:rPr lang="en-US" dirty="0"/>
              <a:t>(</a:t>
            </a:r>
            <a:r>
              <a:rPr lang="en-US" i="1" dirty="0"/>
              <a:t>r</a:t>
            </a:r>
            <a:r>
              <a:rPr lang="en-US" dirty="0"/>
              <a:t>) is single-valued and monotonically increasing in the interval 0 </a:t>
            </a:r>
            <a:r>
              <a:rPr lang="en-US" dirty="0">
                <a:cs typeface="Times New Roman" pitchFamily="18" charset="0"/>
              </a:rPr>
              <a:t>≤ </a:t>
            </a:r>
            <a:r>
              <a:rPr lang="en-US" i="1" dirty="0">
                <a:cs typeface="Times New Roman" pitchFamily="18" charset="0"/>
              </a:rPr>
              <a:t>r</a:t>
            </a:r>
            <a:r>
              <a:rPr lang="en-US" dirty="0">
                <a:cs typeface="Times New Roman" pitchFamily="18" charset="0"/>
              </a:rPr>
              <a:t> ≤ 1. </a:t>
            </a:r>
            <a:r>
              <a:rPr lang="en-US" dirty="0"/>
              <a:t>We cannot perform inverse mapping (from </a:t>
            </a:r>
            <a:r>
              <a:rPr lang="en-US" i="1" dirty="0">
                <a:cs typeface="Times New Roman" pitchFamily="18" charset="0"/>
              </a:rPr>
              <a:t>s</a:t>
            </a:r>
            <a:r>
              <a:rPr lang="en-US" dirty="0"/>
              <a:t> to </a:t>
            </a:r>
            <a:r>
              <a:rPr lang="en-US" i="1" dirty="0">
                <a:cs typeface="Times New Roman" pitchFamily="18" charset="0"/>
              </a:rPr>
              <a:t>r</a:t>
            </a:r>
            <a:r>
              <a:rPr lang="en-US" dirty="0"/>
              <a:t>).</a:t>
            </a:r>
          </a:p>
          <a:p>
            <a:pPr marL="457200" indent="-457200" algn="just">
              <a:spcBef>
                <a:spcPts val="600"/>
              </a:spcBef>
              <a:spcAft>
                <a:spcPts val="600"/>
              </a:spcAft>
            </a:pPr>
            <a:r>
              <a:rPr lang="en-US" dirty="0"/>
              <a:t>(b) 0 ≤ </a:t>
            </a:r>
            <a:r>
              <a:rPr lang="en-US" i="1" dirty="0"/>
              <a:t>T</a:t>
            </a:r>
            <a:r>
              <a:rPr lang="en-US" dirty="0"/>
              <a:t>(</a:t>
            </a:r>
            <a:r>
              <a:rPr lang="en-US" i="1" dirty="0"/>
              <a:t>r</a:t>
            </a:r>
            <a:r>
              <a:rPr lang="en-US" dirty="0"/>
              <a:t>) ≤ 1 for 0 ≤ </a:t>
            </a:r>
            <a:r>
              <a:rPr lang="en-US" i="1" dirty="0"/>
              <a:t>r</a:t>
            </a:r>
            <a:r>
              <a:rPr lang="en-US" dirty="0"/>
              <a:t> ≤ 1. Inverse mapping is possible.</a:t>
            </a:r>
          </a:p>
        </p:txBody>
      </p:sp>
      <p:pic>
        <p:nvPicPr>
          <p:cNvPr id="201732" name="Picture 4"/>
          <p:cNvPicPr>
            <a:picLocks noChangeAspect="1" noChangeArrowheads="1"/>
          </p:cNvPicPr>
          <p:nvPr/>
        </p:nvPicPr>
        <p:blipFill>
          <a:blip r:embed="rId2" cstate="print"/>
          <a:srcRect/>
          <a:stretch>
            <a:fillRect/>
          </a:stretch>
        </p:blipFill>
        <p:spPr bwMode="auto">
          <a:xfrm>
            <a:off x="5175250" y="4116388"/>
            <a:ext cx="5391150" cy="2741612"/>
          </a:xfrm>
          <a:prstGeom prst="rect">
            <a:avLst/>
          </a:prstGeom>
          <a:noFill/>
          <a:ln w="9525">
            <a:noFill/>
            <a:miter lim="800000"/>
            <a:headEnd/>
            <a:tailEnd/>
          </a:ln>
          <a:effectLst/>
        </p:spPr>
      </p:pic>
      <p:pic>
        <p:nvPicPr>
          <p:cNvPr id="201733" name="Picture 5"/>
          <p:cNvPicPr>
            <a:picLocks noChangeAspect="1" noChangeArrowheads="1"/>
          </p:cNvPicPr>
          <p:nvPr/>
        </p:nvPicPr>
        <p:blipFill>
          <a:blip r:embed="rId3" cstate="print"/>
          <a:srcRect/>
          <a:stretch>
            <a:fillRect/>
          </a:stretch>
        </p:blipFill>
        <p:spPr bwMode="auto">
          <a:xfrm>
            <a:off x="9132888" y="1479550"/>
            <a:ext cx="1535112" cy="3214688"/>
          </a:xfrm>
          <a:prstGeom prst="rect">
            <a:avLst/>
          </a:prstGeom>
          <a:noFill/>
          <a:ln w="9525">
            <a:noFill/>
            <a:miter lim="800000"/>
            <a:headEnd/>
            <a:tailEnd/>
          </a:ln>
          <a:effectLst/>
        </p:spPr>
      </p:pic>
      <p:sp>
        <p:nvSpPr>
          <p:cNvPr id="6" name="Rectangle 2"/>
          <p:cNvSpPr>
            <a:spLocks noChangeArrowheads="1"/>
          </p:cNvSpPr>
          <p:nvPr/>
        </p:nvSpPr>
        <p:spPr bwMode="auto">
          <a:xfrm>
            <a:off x="2414888" y="529563"/>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Tree>
    <p:extLst>
      <p:ext uri="{BB962C8B-B14F-4D97-AF65-F5344CB8AC3E}">
        <p14:creationId xmlns:p14="http://schemas.microsoft.com/office/powerpoint/2010/main" val="3699468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 Histogram Equalization</a:t>
            </a:r>
          </a:p>
        </p:txBody>
      </p:sp>
      <p:sp>
        <p:nvSpPr>
          <p:cNvPr id="202755" name="Rectangle 3"/>
          <p:cNvSpPr>
            <a:spLocks noChangeArrowheads="1"/>
          </p:cNvSpPr>
          <p:nvPr/>
        </p:nvSpPr>
        <p:spPr bwMode="auto">
          <a:xfrm>
            <a:off x="1670050" y="1595022"/>
            <a:ext cx="8636000" cy="5262979"/>
          </a:xfrm>
          <a:prstGeom prst="rect">
            <a:avLst/>
          </a:prstGeom>
          <a:noFill/>
          <a:ln w="9525">
            <a:noFill/>
            <a:miter lim="800000"/>
            <a:headEnd/>
            <a:tailEnd/>
          </a:ln>
          <a:effectLst/>
        </p:spPr>
        <p:txBody>
          <a:bodyPr anchor="ctr">
            <a:spAutoFit/>
          </a:bodyPr>
          <a:lstStyle/>
          <a:p>
            <a:r>
              <a:rPr lang="en-US" dirty="0"/>
              <a:t>Let </a:t>
            </a:r>
            <a:r>
              <a:rPr lang="en-US" i="1" dirty="0" err="1"/>
              <a:t>p</a:t>
            </a:r>
            <a:r>
              <a:rPr lang="en-US" i="1" baseline="-25000" dirty="0" err="1"/>
              <a:t>r</a:t>
            </a:r>
            <a:r>
              <a:rPr lang="en-US" dirty="0"/>
              <a:t>(</a:t>
            </a:r>
            <a:r>
              <a:rPr lang="en-US" i="1" dirty="0"/>
              <a:t>r</a:t>
            </a:r>
            <a:r>
              <a:rPr lang="en-US" dirty="0"/>
              <a:t>) &amp; </a:t>
            </a:r>
            <a:r>
              <a:rPr lang="en-US" i="1" dirty="0" err="1"/>
              <a:t>p</a:t>
            </a:r>
            <a:r>
              <a:rPr lang="en-US" i="1" baseline="-25000" dirty="0" err="1"/>
              <a:t>s</a:t>
            </a:r>
            <a:r>
              <a:rPr lang="en-US" dirty="0"/>
              <a:t>(</a:t>
            </a:r>
            <a:r>
              <a:rPr lang="en-US" i="1" dirty="0"/>
              <a:t>s</a:t>
            </a:r>
            <a:r>
              <a:rPr lang="en-US" dirty="0"/>
              <a:t>) denote the probability density functions (PDF) of random variables </a:t>
            </a:r>
            <a:r>
              <a:rPr lang="en-US" i="1" dirty="0"/>
              <a:t>r</a:t>
            </a:r>
            <a:r>
              <a:rPr lang="en-US" dirty="0"/>
              <a:t> &amp; </a:t>
            </a:r>
            <a:r>
              <a:rPr lang="en-US" i="1" dirty="0"/>
              <a:t>s</a:t>
            </a:r>
            <a:r>
              <a:rPr lang="en-US" dirty="0"/>
              <a:t>, respectively.</a:t>
            </a:r>
          </a:p>
          <a:p>
            <a:pPr marL="457200" indent="-457200"/>
            <a:r>
              <a:rPr lang="en-US" dirty="0"/>
              <a:t>Let the transformation:</a:t>
            </a:r>
          </a:p>
          <a:p>
            <a:pPr marL="457200" indent="-457200"/>
            <a:r>
              <a:rPr lang="en-US" i="1" dirty="0"/>
              <a:t>				</a:t>
            </a:r>
          </a:p>
          <a:p>
            <a:pPr marL="457200" indent="-457200"/>
            <a:r>
              <a:rPr lang="en-US" dirty="0"/>
              <a:t>We can view intensities </a:t>
            </a:r>
            <a:r>
              <a:rPr lang="en-US" i="1" dirty="0"/>
              <a:t>r</a:t>
            </a:r>
            <a:r>
              <a:rPr lang="en-US" dirty="0"/>
              <a:t> and </a:t>
            </a:r>
            <a:r>
              <a:rPr lang="en-US" i="1" dirty="0"/>
              <a:t>s</a:t>
            </a:r>
            <a:r>
              <a:rPr lang="en-US" dirty="0"/>
              <a:t> as random variables and their histograms as PDFs </a:t>
            </a:r>
            <a:r>
              <a:rPr lang="en-US" i="1" dirty="0" err="1">
                <a:cs typeface="Times New Roman" pitchFamily="18" charset="0"/>
              </a:rPr>
              <a:t>p</a:t>
            </a:r>
            <a:r>
              <a:rPr lang="en-US" i="1" baseline="-25000" dirty="0" err="1">
                <a:cs typeface="Times New Roman" pitchFamily="18" charset="0"/>
              </a:rPr>
              <a:t>r</a:t>
            </a:r>
            <a:r>
              <a:rPr lang="en-US" dirty="0">
                <a:cs typeface="Times New Roman" pitchFamily="18" charset="0"/>
              </a:rPr>
              <a:t>(</a:t>
            </a:r>
            <a:r>
              <a:rPr lang="en-US" i="1" dirty="0">
                <a:cs typeface="Times New Roman" pitchFamily="18" charset="0"/>
              </a:rPr>
              <a:t>r</a:t>
            </a:r>
            <a:r>
              <a:rPr lang="en-US" dirty="0">
                <a:cs typeface="Times New Roman" pitchFamily="18" charset="0"/>
              </a:rPr>
              <a:t>)</a:t>
            </a:r>
            <a:r>
              <a:rPr lang="en-US" dirty="0"/>
              <a:t> and </a:t>
            </a:r>
            <a:r>
              <a:rPr lang="en-US" i="1" dirty="0" err="1">
                <a:cs typeface="Times New Roman" pitchFamily="18" charset="0"/>
              </a:rPr>
              <a:t>p</a:t>
            </a:r>
            <a:r>
              <a:rPr lang="en-US" i="1" baseline="-25000" dirty="0" err="1">
                <a:cs typeface="Times New Roman" pitchFamily="18" charset="0"/>
              </a:rPr>
              <a:t>s</a:t>
            </a:r>
            <a:r>
              <a:rPr lang="en-US" dirty="0">
                <a:cs typeface="Times New Roman" pitchFamily="18" charset="0"/>
              </a:rPr>
              <a:t>(</a:t>
            </a:r>
            <a:r>
              <a:rPr lang="en-US" i="1" dirty="0">
                <a:cs typeface="Times New Roman" pitchFamily="18" charset="0"/>
              </a:rPr>
              <a:t>s</a:t>
            </a:r>
            <a:r>
              <a:rPr lang="en-US" dirty="0">
                <a:cs typeface="Times New Roman" pitchFamily="18" charset="0"/>
              </a:rPr>
              <a:t>)</a:t>
            </a:r>
            <a:r>
              <a:rPr lang="en-US" dirty="0"/>
              <a:t>.</a:t>
            </a:r>
          </a:p>
          <a:p>
            <a:pPr marL="457200" indent="-457200"/>
            <a:endParaRPr lang="en-US" dirty="0"/>
          </a:p>
          <a:p>
            <a:r>
              <a:rPr lang="en-US" dirty="0"/>
              <a:t>The PDF of the output levels is uniform, i.e., the above transformation generates an image whose intensity levels are equally likely and cover the entire range [0, 1].</a:t>
            </a:r>
          </a:p>
          <a:p>
            <a:r>
              <a:rPr lang="en-US" dirty="0"/>
              <a:t>For discrete quantities we work with summations, and the above transformation becomes:</a:t>
            </a:r>
          </a:p>
          <a:p>
            <a:pPr marL="457200" indent="-457200"/>
            <a:endParaRPr lang="en-US" dirty="0"/>
          </a:p>
          <a:p>
            <a:pPr marL="457200" indent="-457200"/>
            <a:r>
              <a:rPr lang="en-US" dirty="0"/>
              <a:t>for </a:t>
            </a:r>
            <a:r>
              <a:rPr lang="en-US" i="1" dirty="0"/>
              <a:t>k</a:t>
            </a:r>
            <a:r>
              <a:rPr lang="en-US" dirty="0"/>
              <a:t> = 1, 2, …, </a:t>
            </a:r>
            <a:r>
              <a:rPr lang="en-US" i="1" dirty="0"/>
              <a:t>L.</a:t>
            </a:r>
          </a:p>
        </p:txBody>
      </p:sp>
      <p:graphicFrame>
        <p:nvGraphicFramePr>
          <p:cNvPr id="202756" name="Object 4"/>
          <p:cNvGraphicFramePr>
            <a:graphicFrameLocks noChangeAspect="1"/>
          </p:cNvGraphicFramePr>
          <p:nvPr>
            <p:extLst>
              <p:ext uri="{D42A27DB-BD31-4B8C-83A1-F6EECF244321}">
                <p14:modId xmlns:p14="http://schemas.microsoft.com/office/powerpoint/2010/main" val="3540950941"/>
              </p:ext>
            </p:extLst>
          </p:nvPr>
        </p:nvGraphicFramePr>
        <p:xfrm>
          <a:off x="4969238" y="2168350"/>
          <a:ext cx="5122862" cy="965200"/>
        </p:xfrm>
        <a:graphic>
          <a:graphicData uri="http://schemas.openxmlformats.org/presentationml/2006/ole">
            <mc:AlternateContent xmlns:mc="http://schemas.openxmlformats.org/markup-compatibility/2006">
              <mc:Choice xmlns:v="urn:schemas-microsoft-com:vml" Requires="v">
                <p:oleObj spid="_x0000_s202970" name="Equation" r:id="rId3" imgW="1752480" imgH="330120" progId="Equation.3">
                  <p:embed/>
                </p:oleObj>
              </mc:Choice>
              <mc:Fallback>
                <p:oleObj name="Equation" r:id="rId3" imgW="1752480" imgH="330120" progId="Equation.3">
                  <p:embed/>
                  <p:pic>
                    <p:nvPicPr>
                      <p:cNvPr id="0" name="Picture 4"/>
                      <p:cNvPicPr>
                        <a:picLocks noChangeAspect="1" noChangeArrowheads="1"/>
                      </p:cNvPicPr>
                      <p:nvPr/>
                    </p:nvPicPr>
                    <p:blipFill>
                      <a:blip r:embed="rId4"/>
                      <a:srcRect/>
                      <a:stretch>
                        <a:fillRect/>
                      </a:stretch>
                    </p:blipFill>
                    <p:spPr bwMode="auto">
                      <a:xfrm>
                        <a:off x="4969238" y="2168350"/>
                        <a:ext cx="5122862"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7" name="Object 5"/>
          <p:cNvGraphicFramePr>
            <a:graphicFrameLocks noChangeAspect="1"/>
          </p:cNvGraphicFramePr>
          <p:nvPr>
            <p:extLst>
              <p:ext uri="{D42A27DB-BD31-4B8C-83A1-F6EECF244321}">
                <p14:modId xmlns:p14="http://schemas.microsoft.com/office/powerpoint/2010/main" val="765162847"/>
              </p:ext>
            </p:extLst>
          </p:nvPr>
        </p:nvGraphicFramePr>
        <p:xfrm>
          <a:off x="4889951" y="5743488"/>
          <a:ext cx="5674862" cy="974220"/>
        </p:xfrm>
        <a:graphic>
          <a:graphicData uri="http://schemas.openxmlformats.org/presentationml/2006/ole">
            <mc:AlternateContent xmlns:mc="http://schemas.openxmlformats.org/markup-compatibility/2006">
              <mc:Choice xmlns:v="urn:schemas-microsoft-com:vml" Requires="v">
                <p:oleObj spid="_x0000_s202971" name="Equation" r:id="rId5" imgW="2590560" imgH="444240" progId="Equation.3">
                  <p:embed/>
                </p:oleObj>
              </mc:Choice>
              <mc:Fallback>
                <p:oleObj name="Equation" r:id="rId5" imgW="2590560" imgH="444240" progId="Equation.3">
                  <p:embed/>
                  <p:pic>
                    <p:nvPicPr>
                      <p:cNvPr id="0" name="Picture 5"/>
                      <p:cNvPicPr>
                        <a:picLocks noChangeAspect="1" noChangeArrowheads="1"/>
                      </p:cNvPicPr>
                      <p:nvPr/>
                    </p:nvPicPr>
                    <p:blipFill>
                      <a:blip r:embed="rId6"/>
                      <a:srcRect/>
                      <a:stretch>
                        <a:fillRect/>
                      </a:stretch>
                    </p:blipFill>
                    <p:spPr bwMode="auto">
                      <a:xfrm>
                        <a:off x="4889951" y="5743488"/>
                        <a:ext cx="5674862" cy="974220"/>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Text Box 3"/>
          <p:cNvSpPr txBox="1">
            <a:spLocks noChangeArrowheads="1"/>
          </p:cNvSpPr>
          <p:nvPr/>
        </p:nvSpPr>
        <p:spPr bwMode="auto">
          <a:xfrm>
            <a:off x="1558480" y="2842894"/>
            <a:ext cx="8768326" cy="3662541"/>
          </a:xfrm>
          <a:prstGeom prst="rect">
            <a:avLst/>
          </a:prstGeom>
          <a:noFill/>
          <a:ln w="9525">
            <a:noFill/>
            <a:miter lim="800000"/>
            <a:headEnd/>
            <a:tailEnd/>
          </a:ln>
          <a:effectLst/>
        </p:spPr>
        <p:txBody>
          <a:bodyPr wrap="square">
            <a:spAutoFit/>
          </a:bodyPr>
          <a:lstStyle/>
          <a:p>
            <a:pPr algn="just">
              <a:spcBef>
                <a:spcPts val="600"/>
              </a:spcBef>
              <a:spcAft>
                <a:spcPts val="600"/>
              </a:spcAft>
            </a:pPr>
            <a:r>
              <a:rPr lang="en-US" dirty="0"/>
              <a:t>Given histogram of image (gray-level values &amp; their numbers)</a:t>
            </a:r>
          </a:p>
          <a:p>
            <a:pPr algn="just">
              <a:spcBef>
                <a:spcPts val="600"/>
              </a:spcBef>
              <a:spcAft>
                <a:spcPts val="600"/>
              </a:spcAft>
            </a:pPr>
            <a:r>
              <a:rPr lang="en-US" dirty="0"/>
              <a:t>Step 1: Normalize the number of gray-levels values by dividing by the total number of pixels.</a:t>
            </a:r>
          </a:p>
          <a:p>
            <a:pPr algn="just">
              <a:spcBef>
                <a:spcPts val="600"/>
              </a:spcBef>
              <a:spcAft>
                <a:spcPts val="600"/>
              </a:spcAft>
            </a:pPr>
            <a:r>
              <a:rPr lang="en-US" dirty="0"/>
              <a:t>Step 2: Create a running sum (cumulative) of the histogram values.</a:t>
            </a:r>
          </a:p>
          <a:p>
            <a:pPr algn="just">
              <a:spcBef>
                <a:spcPts val="600"/>
              </a:spcBef>
              <a:spcAft>
                <a:spcPts val="600"/>
              </a:spcAft>
            </a:pPr>
            <a:r>
              <a:rPr lang="en-US" dirty="0"/>
              <a:t>Step 3: Multiply these values by the maximum gray-level value and then round the result to the closest integer.</a:t>
            </a:r>
          </a:p>
          <a:p>
            <a:pPr algn="just">
              <a:spcBef>
                <a:spcPts val="600"/>
              </a:spcBef>
              <a:spcAft>
                <a:spcPts val="600"/>
              </a:spcAft>
            </a:pPr>
            <a:r>
              <a:rPr lang="en-US" dirty="0"/>
              <a:t>Step 4: Map the original values to the results from step 3 by a one-to-one correspondence.</a:t>
            </a:r>
            <a:endParaRPr lang="en-US" b="1" dirty="0"/>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2" name="Object 4"/>
          <p:cNvGraphicFramePr>
            <a:graphicFrameLocks noChangeAspect="1"/>
          </p:cNvGraphicFramePr>
          <p:nvPr>
            <p:extLst>
              <p:ext uri="{D42A27DB-BD31-4B8C-83A1-F6EECF244321}">
                <p14:modId xmlns:p14="http://schemas.microsoft.com/office/powerpoint/2010/main" val="1100105024"/>
              </p:ext>
            </p:extLst>
          </p:nvPr>
        </p:nvGraphicFramePr>
        <p:xfrm>
          <a:off x="6733064" y="1595130"/>
          <a:ext cx="3824287" cy="1116013"/>
        </p:xfrm>
        <a:graphic>
          <a:graphicData uri="http://schemas.openxmlformats.org/presentationml/2006/ole">
            <mc:AlternateContent xmlns:mc="http://schemas.openxmlformats.org/markup-compatibility/2006">
              <mc:Choice xmlns:v="urn:schemas-microsoft-com:vml" Requires="v">
                <p:oleObj spid="_x0000_s263280" name="Equation" r:id="rId4" imgW="1523880" imgH="444240" progId="Equation.3">
                  <p:embed/>
                </p:oleObj>
              </mc:Choice>
              <mc:Fallback>
                <p:oleObj name="Equation" r:id="rId4" imgW="1523880" imgH="444240" progId="Equation.3">
                  <p:embed/>
                  <p:pic>
                    <p:nvPicPr>
                      <p:cNvPr id="0" name="Object 4"/>
                      <p:cNvPicPr>
                        <a:picLocks noChangeAspect="1" noChangeArrowheads="1"/>
                      </p:cNvPicPr>
                      <p:nvPr/>
                    </p:nvPicPr>
                    <p:blipFill>
                      <a:blip r:embed="rId5"/>
                      <a:srcRect/>
                      <a:stretch>
                        <a:fillRect/>
                      </a:stretch>
                    </p:blipFill>
                    <p:spPr bwMode="auto">
                      <a:xfrm>
                        <a:off x="6733064" y="1595130"/>
                        <a:ext cx="3824287" cy="1116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658322" y="1530272"/>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Consider a 5</a:t>
            </a:r>
            <a:r>
              <a:rPr lang="en-US" dirty="0">
                <a:sym typeface="Mathematica1" pitchFamily="2" charset="2"/>
              </a:rPr>
              <a:t>5</a:t>
            </a:r>
            <a:r>
              <a:rPr lang="en-US" dirty="0">
                <a:sym typeface="Arial" pitchFamily="34" charset="0"/>
              </a:rPr>
              <a:t> </a:t>
            </a:r>
            <a:r>
              <a:rPr lang="en-US" dirty="0"/>
              <a:t>image with 3 bits/pixel:</a:t>
            </a:r>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5" name="Table 4"/>
          <p:cNvGraphicFramePr>
            <a:graphicFrameLocks noGrp="1"/>
          </p:cNvGraphicFramePr>
          <p:nvPr>
            <p:extLst>
              <p:ext uri="{D42A27DB-BD31-4B8C-83A1-F6EECF244321}">
                <p14:modId xmlns:p14="http://schemas.microsoft.com/office/powerpoint/2010/main" val="857148301"/>
              </p:ext>
            </p:extLst>
          </p:nvPr>
        </p:nvGraphicFramePr>
        <p:xfrm>
          <a:off x="1617067" y="2576964"/>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70840">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70840">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190532667"/>
              </p:ext>
            </p:extLst>
          </p:nvPr>
        </p:nvGraphicFramePr>
        <p:xfrm>
          <a:off x="4299917" y="2417907"/>
          <a:ext cx="5743056" cy="4373880"/>
        </p:xfrm>
        <a:graphic>
          <a:graphicData uri="http://schemas.openxmlformats.org/drawingml/2006/table">
            <a:tbl>
              <a:tblPr firstRow="1" bandRow="1">
                <a:tableStyleId>{5C22544A-7EE6-4342-B048-85BDC9FD1C3A}</a:tableStyleId>
              </a:tblPr>
              <a:tblGrid>
                <a:gridCol w="957176">
                  <a:extLst>
                    <a:ext uri="{9D8B030D-6E8A-4147-A177-3AD203B41FA5}">
                      <a16:colId xmlns:a16="http://schemas.microsoft.com/office/drawing/2014/main" val="20000"/>
                    </a:ext>
                  </a:extLst>
                </a:gridCol>
                <a:gridCol w="957176">
                  <a:extLst>
                    <a:ext uri="{9D8B030D-6E8A-4147-A177-3AD203B41FA5}">
                      <a16:colId xmlns:a16="http://schemas.microsoft.com/office/drawing/2014/main" val="20001"/>
                    </a:ext>
                  </a:extLst>
                </a:gridCol>
                <a:gridCol w="957176">
                  <a:extLst>
                    <a:ext uri="{9D8B030D-6E8A-4147-A177-3AD203B41FA5}">
                      <a16:colId xmlns:a16="http://schemas.microsoft.com/office/drawing/2014/main" val="20002"/>
                    </a:ext>
                  </a:extLst>
                </a:gridCol>
                <a:gridCol w="957176">
                  <a:extLst>
                    <a:ext uri="{9D8B030D-6E8A-4147-A177-3AD203B41FA5}">
                      <a16:colId xmlns:a16="http://schemas.microsoft.com/office/drawing/2014/main" val="20003"/>
                    </a:ext>
                  </a:extLst>
                </a:gridCol>
                <a:gridCol w="957176">
                  <a:extLst>
                    <a:ext uri="{9D8B030D-6E8A-4147-A177-3AD203B41FA5}">
                      <a16:colId xmlns:a16="http://schemas.microsoft.com/office/drawing/2014/main" val="20004"/>
                    </a:ext>
                  </a:extLst>
                </a:gridCol>
                <a:gridCol w="957176">
                  <a:extLst>
                    <a:ext uri="{9D8B030D-6E8A-4147-A177-3AD203B41FA5}">
                      <a16:colId xmlns:a16="http://schemas.microsoft.com/office/drawing/2014/main" val="20005"/>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smtClean="0">
                          <a:solidFill>
                            <a:schemeClr val="tx1"/>
                          </a:solidFill>
                        </a:rPr>
                        <a:t>Step 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Step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Step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1400" b="0" dirty="0" smtClean="0">
                          <a:solidFill>
                            <a:schemeClr val="tx1"/>
                          </a:solidFill>
                        </a:rPr>
                        <a:t>r</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h(r)</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200" b="0" dirty="0" smtClean="0">
                          <a:solidFill>
                            <a:schemeClr val="tx1"/>
                          </a:solidFill>
                        </a:rPr>
                        <a:t>Normalized</a:t>
                      </a:r>
                      <a:r>
                        <a:rPr lang="en-US" sz="1400" b="0" dirty="0" smtClean="0">
                          <a:solidFill>
                            <a:schemeClr val="tx1"/>
                          </a:solidFill>
                        </a:rPr>
                        <a:t> h(r)</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Cumulative</a:t>
                      </a:r>
                      <a:r>
                        <a:rPr lang="en-US" sz="1400" b="0" dirty="0" smtClean="0">
                          <a:solidFill>
                            <a:schemeClr val="tx1"/>
                          </a:solidFill>
                        </a:rPr>
                        <a:t> </a:t>
                      </a:r>
                      <a:r>
                        <a:rPr lang="en-US" sz="1400" b="0" dirty="0" err="1" smtClean="0">
                          <a:solidFill>
                            <a:schemeClr val="tx1"/>
                          </a:solidFill>
                        </a:rPr>
                        <a:t>ch</a:t>
                      </a:r>
                      <a:r>
                        <a:rPr lang="en-US" sz="1400" b="0" dirty="0" smtClean="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err="1" smtClean="0">
                          <a:solidFill>
                            <a:schemeClr val="tx1"/>
                          </a:solidFill>
                        </a:rPr>
                        <a:t>ch</a:t>
                      </a:r>
                      <a:r>
                        <a:rPr lang="en-US" sz="1400" b="0" dirty="0" smtClean="0">
                          <a:solidFill>
                            <a:schemeClr val="tx1"/>
                          </a:solidFill>
                        </a:rPr>
                        <a:t>(r)</a:t>
                      </a:r>
                      <a:r>
                        <a:rPr lang="en-US" sz="1400" b="0" baseline="0" dirty="0" smtClean="0">
                          <a:solidFill>
                            <a:schemeClr val="tx1"/>
                          </a:solidFill>
                        </a:rPr>
                        <a:t> x</a:t>
                      </a:r>
                      <a:r>
                        <a:rPr lang="en-US" sz="1400" b="0" dirty="0" smtClean="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1" dirty="0" smtClean="0">
                          <a:solidFill>
                            <a:schemeClr val="tx1"/>
                          </a:solidFill>
                        </a:rPr>
                        <a:t>0</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5/25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5/25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1" dirty="0" smtClean="0">
                          <a:solidFill>
                            <a:schemeClr val="tx1"/>
                          </a:solidFill>
                        </a:rPr>
                        <a:t>1</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8</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8/25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13/25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1" dirty="0" smtClean="0">
                          <a:solidFill>
                            <a:schemeClr val="tx1"/>
                          </a:solidFill>
                        </a:rPr>
                        <a:t>2</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14/25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b="1" dirty="0" smtClean="0">
                          <a:solidFill>
                            <a:schemeClr val="tx1"/>
                          </a:solidFill>
                        </a:rPr>
                        <a:t>3</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2/25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16/25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0</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b="1" dirty="0" smtClean="0">
                          <a:solidFill>
                            <a:schemeClr val="tx1"/>
                          </a:solidFill>
                        </a:rPr>
                        <a:t>4</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3/25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19/25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b="1" dirty="0" smtClean="0">
                          <a:solidFill>
                            <a:schemeClr val="tx1"/>
                          </a:solidFill>
                        </a:rPr>
                        <a:t>5</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2</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2/25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21/25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b="1" dirty="0" smtClean="0">
                          <a:solidFill>
                            <a:schemeClr val="tx1"/>
                          </a:solidFill>
                        </a:rPr>
                        <a:t>6</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1/25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22/25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b="1" dirty="0" smtClean="0">
                          <a:solidFill>
                            <a:schemeClr val="tx1"/>
                          </a:solidFill>
                        </a:rPr>
                        <a:t>7</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3</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0" dirty="0" smtClean="0">
                          <a:solidFill>
                            <a:schemeClr val="tx1"/>
                          </a:solidFill>
                        </a:rPr>
                        <a:t>3/25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25/25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70840">
                <a:tc>
                  <a:txBody>
                    <a:bodyPr/>
                    <a:lstStyle/>
                    <a:p>
                      <a:pPr algn="ctr"/>
                      <a:r>
                        <a:rPr lang="en-US" b="1" dirty="0" smtClean="0">
                          <a:solidFill>
                            <a:schemeClr val="tx1"/>
                          </a:solidFill>
                        </a:rPr>
                        <a:t>Total</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chemeClr val="tx1"/>
                          </a:solidFill>
                        </a:rPr>
                        <a:t>25</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b="1" dirty="0" smtClean="0">
                          <a:solidFill>
                            <a:schemeClr val="tx1"/>
                          </a:solidFill>
                        </a:rPr>
                        <a:t>1</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dirty="0" smtClean="0">
                          <a:solidFill>
                            <a:schemeClr val="tx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657827634"/>
              </p:ext>
            </p:extLst>
          </p:nvPr>
        </p:nvGraphicFramePr>
        <p:xfrm>
          <a:off x="1629985" y="4744104"/>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1679787351"/>
              </p:ext>
            </p:extLst>
          </p:nvPr>
        </p:nvGraphicFramePr>
        <p:xfrm>
          <a:off x="8191878" y="1972167"/>
          <a:ext cx="774700" cy="444500"/>
        </p:xfrm>
        <a:graphic>
          <a:graphicData uri="http://schemas.openxmlformats.org/presentationml/2006/ole">
            <mc:AlternateContent xmlns:mc="http://schemas.openxmlformats.org/markup-compatibility/2006">
              <mc:Choice xmlns:v="urn:schemas-microsoft-com:vml" Requires="v">
                <p:oleObj spid="_x0000_s329799" name="Equation" r:id="rId4" imgW="774360" imgH="444240" progId="Equation.3">
                  <p:embed/>
                </p:oleObj>
              </mc:Choice>
              <mc:Fallback>
                <p:oleObj name="Equation" r:id="rId4" imgW="774360" imgH="444240" progId="Equation.3">
                  <p:embed/>
                  <p:pic>
                    <p:nvPicPr>
                      <p:cNvPr id="0" name=""/>
                      <p:cNvPicPr/>
                      <p:nvPr/>
                    </p:nvPicPr>
                    <p:blipFill>
                      <a:blip r:embed="rId5"/>
                      <a:stretch>
                        <a:fillRect/>
                      </a:stretch>
                    </p:blipFill>
                    <p:spPr>
                      <a:xfrm>
                        <a:off x="8191878" y="1972167"/>
                        <a:ext cx="774700" cy="44450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405631227"/>
              </p:ext>
            </p:extLst>
          </p:nvPr>
        </p:nvGraphicFramePr>
        <p:xfrm>
          <a:off x="7435850" y="1974850"/>
          <a:ext cx="381000" cy="444500"/>
        </p:xfrm>
        <a:graphic>
          <a:graphicData uri="http://schemas.openxmlformats.org/presentationml/2006/ole">
            <mc:AlternateContent xmlns:mc="http://schemas.openxmlformats.org/markup-compatibility/2006">
              <mc:Choice xmlns:v="urn:schemas-microsoft-com:vml" Requires="v">
                <p:oleObj spid="_x0000_s329800" name="Equation" r:id="rId6" imgW="380880" imgH="444240" progId="Equation.3">
                  <p:embed/>
                </p:oleObj>
              </mc:Choice>
              <mc:Fallback>
                <p:oleObj name="Equation" r:id="rId6" imgW="380880" imgH="444240" progId="Equation.3">
                  <p:embed/>
                  <p:pic>
                    <p:nvPicPr>
                      <p:cNvPr id="0" name=""/>
                      <p:cNvPicPr/>
                      <p:nvPr/>
                    </p:nvPicPr>
                    <p:blipFill>
                      <a:blip r:embed="rId7"/>
                      <a:stretch>
                        <a:fillRect/>
                      </a:stretch>
                    </p:blipFill>
                    <p:spPr>
                      <a:xfrm>
                        <a:off x="7435850" y="1974850"/>
                        <a:ext cx="381000" cy="44450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657511055"/>
              </p:ext>
            </p:extLst>
          </p:nvPr>
        </p:nvGraphicFramePr>
        <p:xfrm>
          <a:off x="6584642" y="1995488"/>
          <a:ext cx="203200" cy="406400"/>
        </p:xfrm>
        <a:graphic>
          <a:graphicData uri="http://schemas.openxmlformats.org/presentationml/2006/ole">
            <mc:AlternateContent xmlns:mc="http://schemas.openxmlformats.org/markup-compatibility/2006">
              <mc:Choice xmlns:v="urn:schemas-microsoft-com:vml" Requires="v">
                <p:oleObj spid="_x0000_s329801" name="Equation" r:id="rId8" imgW="203040" imgH="406080" progId="Equation.3">
                  <p:embed/>
                </p:oleObj>
              </mc:Choice>
              <mc:Fallback>
                <p:oleObj name="Equation" r:id="rId8" imgW="203040" imgH="406080" progId="Equation.3">
                  <p:embed/>
                  <p:pic>
                    <p:nvPicPr>
                      <p:cNvPr id="0" name=""/>
                      <p:cNvPicPr/>
                      <p:nvPr/>
                    </p:nvPicPr>
                    <p:blipFill>
                      <a:blip r:embed="rId9"/>
                      <a:stretch>
                        <a:fillRect/>
                      </a:stretch>
                    </p:blipFill>
                    <p:spPr>
                      <a:xfrm>
                        <a:off x="6584642" y="1995488"/>
                        <a:ext cx="203200" cy="40640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346" name="Picture 2"/>
          <p:cNvPicPr>
            <a:picLocks noChangeAspect="1" noChangeArrowheads="1"/>
          </p:cNvPicPr>
          <p:nvPr/>
        </p:nvPicPr>
        <p:blipFill>
          <a:blip r:embed="rId2" cstate="print"/>
          <a:srcRect/>
          <a:stretch>
            <a:fillRect/>
          </a:stretch>
        </p:blipFill>
        <p:spPr bwMode="auto">
          <a:xfrm>
            <a:off x="3587750" y="1484313"/>
            <a:ext cx="4857750" cy="4278312"/>
          </a:xfrm>
          <a:prstGeom prst="rect">
            <a:avLst/>
          </a:prstGeom>
          <a:noFill/>
          <a:ln w="9525">
            <a:noFill/>
            <a:miter lim="800000"/>
            <a:headEnd/>
            <a:tailEnd/>
          </a:ln>
          <a:effectLst/>
        </p:spPr>
      </p:pic>
      <p:pic>
        <p:nvPicPr>
          <p:cNvPr id="185347" name="Picture 3"/>
          <p:cNvPicPr>
            <a:picLocks noChangeAspect="1" noChangeArrowheads="1"/>
          </p:cNvPicPr>
          <p:nvPr/>
        </p:nvPicPr>
        <p:blipFill>
          <a:blip r:embed="rId3" cstate="print"/>
          <a:srcRect/>
          <a:stretch>
            <a:fillRect/>
          </a:stretch>
        </p:blipFill>
        <p:spPr bwMode="auto">
          <a:xfrm>
            <a:off x="8485189" y="1584326"/>
            <a:ext cx="1989137" cy="3273425"/>
          </a:xfrm>
          <a:prstGeom prst="rect">
            <a:avLst/>
          </a:prstGeom>
          <a:noFill/>
          <a:ln w="9525">
            <a:noFill/>
            <a:miter lim="800000"/>
            <a:headEnd/>
            <a:tailEnd/>
          </a:ln>
          <a:effectLst/>
        </p:spPr>
      </p:pic>
      <p:sp>
        <p:nvSpPr>
          <p:cNvPr id="185348" name="Rectangle 4"/>
          <p:cNvSpPr>
            <a:spLocks noChangeArrowheads="1"/>
          </p:cNvSpPr>
          <p:nvPr/>
        </p:nvSpPr>
        <p:spPr bwMode="auto">
          <a:xfrm>
            <a:off x="3833813" y="398463"/>
            <a:ext cx="4279900" cy="1098550"/>
          </a:xfrm>
          <a:prstGeom prst="rect">
            <a:avLst/>
          </a:prstGeom>
          <a:noFill/>
          <a:ln w="9525">
            <a:noFill/>
            <a:miter lim="800000"/>
            <a:headEnd/>
            <a:tailEnd/>
          </a:ln>
          <a:effectLst/>
        </p:spPr>
        <p:txBody>
          <a:bodyPr>
            <a:spAutoFit/>
          </a:bodyPr>
          <a:lstStyle/>
          <a:p>
            <a:r>
              <a:rPr lang="en-US" sz="6600">
                <a:solidFill>
                  <a:srgbClr val="008000"/>
                </a:solidFill>
              </a:rPr>
              <a:t>Background</a:t>
            </a:r>
          </a:p>
        </p:txBody>
      </p:sp>
      <p:sp>
        <p:nvSpPr>
          <p:cNvPr id="185349" name="Text Box 5"/>
          <p:cNvSpPr txBox="1">
            <a:spLocks noChangeArrowheads="1"/>
          </p:cNvSpPr>
          <p:nvPr/>
        </p:nvSpPr>
        <p:spPr bwMode="auto">
          <a:xfrm>
            <a:off x="3657601" y="5899150"/>
            <a:ext cx="5205413" cy="579438"/>
          </a:xfrm>
          <a:prstGeom prst="rect">
            <a:avLst/>
          </a:prstGeom>
          <a:noFill/>
          <a:ln w="9525">
            <a:noFill/>
            <a:miter lim="800000"/>
            <a:headEnd/>
            <a:tailEnd/>
          </a:ln>
          <a:effectLst/>
        </p:spPr>
        <p:txBody>
          <a:bodyPr wrap="none">
            <a:spAutoFit/>
          </a:bodyPr>
          <a:lstStyle/>
          <a:p>
            <a:r>
              <a:rPr lang="en-US" sz="3200" i="1"/>
              <a:t>g</a:t>
            </a:r>
            <a:r>
              <a:rPr lang="en-US" sz="3200"/>
              <a:t>(</a:t>
            </a:r>
            <a:r>
              <a:rPr lang="en-US" sz="3200" i="1"/>
              <a:t>x</a:t>
            </a:r>
            <a:r>
              <a:rPr lang="en-US" sz="3200"/>
              <a:t>, </a:t>
            </a:r>
            <a:r>
              <a:rPr lang="en-US" sz="3200" i="1"/>
              <a:t>y</a:t>
            </a:r>
            <a:r>
              <a:rPr lang="en-US" sz="3200"/>
              <a:t>) = </a:t>
            </a:r>
            <a:r>
              <a:rPr lang="en-US" sz="3200" i="1"/>
              <a:t>T</a:t>
            </a:r>
            <a:r>
              <a:rPr lang="en-US" sz="3200"/>
              <a:t>[</a:t>
            </a:r>
            <a:r>
              <a:rPr lang="en-US" sz="3200" i="1"/>
              <a:t>f</a:t>
            </a:r>
            <a:r>
              <a:rPr lang="en-US" sz="3200"/>
              <a:t>(</a:t>
            </a:r>
            <a:r>
              <a:rPr lang="en-US" sz="3200" i="1"/>
              <a:t>x</a:t>
            </a:r>
            <a:r>
              <a:rPr lang="en-US" sz="3200"/>
              <a:t>, </a:t>
            </a:r>
            <a:r>
              <a:rPr lang="en-US" sz="3200" i="1"/>
              <a:t>y</a:t>
            </a:r>
            <a:r>
              <a:rPr lang="en-US" sz="3200"/>
              <a:t>)]  =&gt;  </a:t>
            </a:r>
            <a:r>
              <a:rPr lang="en-US" sz="3200" i="1"/>
              <a:t>s</a:t>
            </a:r>
            <a:r>
              <a:rPr lang="en-US" sz="3200"/>
              <a:t> = </a:t>
            </a:r>
            <a:r>
              <a:rPr lang="en-US" sz="3200" i="1"/>
              <a:t>T</a:t>
            </a:r>
            <a:r>
              <a:rPr lang="en-US" sz="3200"/>
              <a:t>(</a:t>
            </a:r>
            <a:r>
              <a:rPr lang="en-US" sz="3200" i="1"/>
              <a:t>r</a:t>
            </a:r>
            <a:r>
              <a:rPr lang="en-US" sz="3200"/>
              <a: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658322" y="1530271"/>
            <a:ext cx="8653220" cy="4154984"/>
          </a:xfrm>
          <a:prstGeom prst="rect">
            <a:avLst/>
          </a:prstGeom>
          <a:noFill/>
          <a:ln w="9525">
            <a:noFill/>
            <a:miter lim="800000"/>
            <a:headEnd/>
            <a:tailEnd/>
          </a:ln>
          <a:effectLst/>
        </p:spPr>
        <p:txBody>
          <a:bodyPr wrap="square">
            <a:spAutoFit/>
          </a:bodyPr>
          <a:lstStyle/>
          <a:p>
            <a:r>
              <a:rPr lang="en-US" b="1" dirty="0">
                <a:solidFill>
                  <a:schemeClr val="tx2"/>
                </a:solidFill>
              </a:rPr>
              <a:t>Exercise:</a:t>
            </a:r>
            <a:r>
              <a:rPr lang="en-US" b="1" dirty="0"/>
              <a:t>  </a:t>
            </a:r>
            <a:r>
              <a:rPr lang="en-US" dirty="0"/>
              <a:t>Consider the histogram equalized image of previous example: </a:t>
            </a:r>
          </a:p>
          <a:p>
            <a:endParaRPr lang="en-US" dirty="0"/>
          </a:p>
          <a:p>
            <a:endParaRPr lang="en-US" dirty="0"/>
          </a:p>
          <a:p>
            <a:endParaRPr lang="en-US" dirty="0"/>
          </a:p>
          <a:p>
            <a:endParaRPr lang="en-US" dirty="0"/>
          </a:p>
          <a:p>
            <a:endParaRPr lang="en-US" dirty="0"/>
          </a:p>
          <a:p>
            <a:endParaRPr lang="en-US" dirty="0"/>
          </a:p>
          <a:p>
            <a:endParaRPr lang="en-US" dirty="0"/>
          </a:p>
          <a:p>
            <a:r>
              <a:rPr lang="en-US" dirty="0"/>
              <a:t>and apply again the process of histogram equalization. Do you notice any change?</a:t>
            </a:r>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7" name="Table 6"/>
          <p:cNvGraphicFramePr>
            <a:graphicFrameLocks noGrp="1"/>
          </p:cNvGraphicFramePr>
          <p:nvPr/>
        </p:nvGraphicFramePr>
        <p:xfrm>
          <a:off x="4507986" y="2432997"/>
          <a:ext cx="2273085" cy="1854200"/>
        </p:xfrm>
        <a:graphic>
          <a:graphicData uri="http://schemas.openxmlformats.org/drawingml/2006/table">
            <a:tbl>
              <a:tblPr firstRow="1" bandRow="1">
                <a:tableStyleId>{5C22544A-7EE6-4342-B048-85BDC9FD1C3A}</a:tableStyleId>
              </a:tblPr>
              <a:tblGrid>
                <a:gridCol w="454617">
                  <a:extLst>
                    <a:ext uri="{9D8B030D-6E8A-4147-A177-3AD203B41FA5}">
                      <a16:colId xmlns:a16="http://schemas.microsoft.com/office/drawing/2014/main" val="20000"/>
                    </a:ext>
                  </a:extLst>
                </a:gridCol>
                <a:gridCol w="454617">
                  <a:extLst>
                    <a:ext uri="{9D8B030D-6E8A-4147-A177-3AD203B41FA5}">
                      <a16:colId xmlns:a16="http://schemas.microsoft.com/office/drawing/2014/main" val="20001"/>
                    </a:ext>
                  </a:extLst>
                </a:gridCol>
                <a:gridCol w="454617">
                  <a:extLst>
                    <a:ext uri="{9D8B030D-6E8A-4147-A177-3AD203B41FA5}">
                      <a16:colId xmlns:a16="http://schemas.microsoft.com/office/drawing/2014/main" val="20002"/>
                    </a:ext>
                  </a:extLst>
                </a:gridCol>
                <a:gridCol w="454617">
                  <a:extLst>
                    <a:ext uri="{9D8B030D-6E8A-4147-A177-3AD203B41FA5}">
                      <a16:colId xmlns:a16="http://schemas.microsoft.com/office/drawing/2014/main" val="20003"/>
                    </a:ext>
                  </a:extLst>
                </a:gridCol>
                <a:gridCol w="454617">
                  <a:extLst>
                    <a:ext uri="{9D8B030D-6E8A-4147-A177-3AD203B41FA5}">
                      <a16:colId xmlns:a16="http://schemas.microsoft.com/office/drawing/2014/main" val="20004"/>
                    </a:ext>
                  </a:extLst>
                </a:gridCol>
              </a:tblGrid>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7</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1</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5</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6</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b="0" dirty="0" smtClean="0">
                          <a:solidFill>
                            <a:schemeClr val="tx1"/>
                          </a:solidFill>
                        </a:rPr>
                        <a:t>4</a:t>
                      </a:r>
                      <a:endParaRPr lang="en-US"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658322" y="1515282"/>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1857035" y="2059875"/>
          <a:ext cx="7514064" cy="4663440"/>
        </p:xfrm>
        <a:graphic>
          <a:graphicData uri="http://schemas.openxmlformats.org/drawingml/2006/table">
            <a:tbl>
              <a:tblPr firstRow="1" bandRow="1">
                <a:tableStyleId>{5C22544A-7EE6-4342-B048-85BDC9FD1C3A}</a:tableStyleId>
              </a:tblPr>
              <a:tblGrid>
                <a:gridCol w="1076040">
                  <a:extLst>
                    <a:ext uri="{9D8B030D-6E8A-4147-A177-3AD203B41FA5}">
                      <a16:colId xmlns:a16="http://schemas.microsoft.com/office/drawing/2014/main" val="20000"/>
                    </a:ext>
                  </a:extLst>
                </a:gridCol>
                <a:gridCol w="1244184">
                  <a:extLst>
                    <a:ext uri="{9D8B030D-6E8A-4147-A177-3AD203B41FA5}">
                      <a16:colId xmlns:a16="http://schemas.microsoft.com/office/drawing/2014/main" val="20001"/>
                    </a:ext>
                  </a:extLst>
                </a:gridCol>
                <a:gridCol w="1723868">
                  <a:extLst>
                    <a:ext uri="{9D8B030D-6E8A-4147-A177-3AD203B41FA5}">
                      <a16:colId xmlns:a16="http://schemas.microsoft.com/office/drawing/2014/main" val="20002"/>
                    </a:ext>
                  </a:extLst>
                </a:gridCol>
                <a:gridCol w="1124262">
                  <a:extLst>
                    <a:ext uri="{9D8B030D-6E8A-4147-A177-3AD203B41FA5}">
                      <a16:colId xmlns:a16="http://schemas.microsoft.com/office/drawing/2014/main" val="20003"/>
                    </a:ext>
                  </a:extLst>
                </a:gridCol>
                <a:gridCol w="1093366">
                  <a:extLst>
                    <a:ext uri="{9D8B030D-6E8A-4147-A177-3AD203B41FA5}">
                      <a16:colId xmlns:a16="http://schemas.microsoft.com/office/drawing/2014/main" val="20004"/>
                    </a:ext>
                  </a:extLst>
                </a:gridCol>
                <a:gridCol w="1252344">
                  <a:extLst>
                    <a:ext uri="{9D8B030D-6E8A-4147-A177-3AD203B41FA5}">
                      <a16:colId xmlns:a16="http://schemas.microsoft.com/office/drawing/2014/main" val="20005"/>
                    </a:ext>
                  </a:extLst>
                </a:gridCol>
              </a:tblGrid>
              <a:tr h="48845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Gray-level value</a:t>
                      </a:r>
                      <a:endParaRPr lang="en-US" sz="16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400" b="0" dirty="0" smtClean="0">
                          <a:solidFill>
                            <a:schemeClr val="tx1"/>
                          </a:solidFill>
                        </a:rPr>
                        <a:t>Step 1</a:t>
                      </a:r>
                      <a:endParaRPr lang="en-US" sz="2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Step 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Step 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2000" b="0" dirty="0" smtClean="0">
                          <a:solidFill>
                            <a:schemeClr val="tx1"/>
                          </a:solidFill>
                        </a:rPr>
                        <a:t>r</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h(r)</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1400" b="0" dirty="0" smtClean="0">
                          <a:solidFill>
                            <a:schemeClr val="tx1"/>
                          </a:solidFill>
                        </a:rPr>
                        <a:t>Normalized</a:t>
                      </a:r>
                      <a:r>
                        <a:rPr lang="en-US" sz="1200" b="0" dirty="0" smtClean="0">
                          <a:solidFill>
                            <a:schemeClr val="tx1"/>
                          </a:solidFill>
                        </a:rPr>
                        <a:t> </a:t>
                      </a:r>
                    </a:p>
                    <a:p>
                      <a:pPr algn="ctr"/>
                      <a:r>
                        <a:rPr lang="en-US" sz="1800" b="0" dirty="0" smtClean="0">
                          <a:solidFill>
                            <a:schemeClr val="tx1"/>
                          </a:solidFill>
                        </a:rPr>
                        <a:t>h(r)</a:t>
                      </a:r>
                      <a:endParaRPr lang="en-US" sz="1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Cumulative </a:t>
                      </a:r>
                      <a:r>
                        <a:rPr lang="en-US" sz="2000" b="0" dirty="0" err="1" smtClean="0">
                          <a:solidFill>
                            <a:schemeClr val="tx1"/>
                          </a:solidFill>
                        </a:rPr>
                        <a:t>ch</a:t>
                      </a:r>
                      <a:r>
                        <a:rPr lang="en-US" sz="2000" b="0" dirty="0" smtClean="0">
                          <a:solidFill>
                            <a:schemeClr val="tx1"/>
                          </a:solidFill>
                        </a:rPr>
                        <a:t>(r)</a:t>
                      </a:r>
                      <a:endParaRPr lang="en-US" sz="12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err="1" smtClean="0">
                          <a:solidFill>
                            <a:schemeClr val="tx1"/>
                          </a:solidFill>
                        </a:rPr>
                        <a:t>ch</a:t>
                      </a:r>
                      <a:r>
                        <a:rPr lang="en-US" sz="2000" b="0" dirty="0" smtClean="0">
                          <a:solidFill>
                            <a:schemeClr val="tx1"/>
                          </a:solidFill>
                        </a:rPr>
                        <a:t>(r)</a:t>
                      </a:r>
                      <a:r>
                        <a:rPr lang="en-US" sz="2000" b="0" baseline="0" dirty="0" smtClean="0">
                          <a:solidFill>
                            <a:schemeClr val="tx1"/>
                          </a:solidFill>
                        </a:rPr>
                        <a:t> x</a:t>
                      </a:r>
                      <a:r>
                        <a:rPr lang="en-US" sz="2000" b="0" dirty="0" smtClean="0">
                          <a:solidFill>
                            <a:schemeClr val="tx1"/>
                          </a:solidFill>
                        </a:rPr>
                        <a:t>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sz="2000" b="1" dirty="0" smtClean="0">
                          <a:solidFill>
                            <a:schemeClr val="tx1"/>
                          </a:solidFill>
                        </a:rPr>
                        <a:t>0</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19</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19/100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19/100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sz="2000" b="1" dirty="0" smtClean="0">
                          <a:solidFill>
                            <a:schemeClr val="tx1"/>
                          </a:solidFill>
                        </a:rPr>
                        <a:t>1</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25</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25/100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44/100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3</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19</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sz="2000" b="1" dirty="0" smtClean="0">
                          <a:solidFill>
                            <a:schemeClr val="tx1"/>
                          </a:solidFill>
                        </a:rPr>
                        <a:t>2</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16/100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60/100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4</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sz="2000" b="1" dirty="0" smtClean="0">
                          <a:solidFill>
                            <a:schemeClr val="tx1"/>
                          </a:solidFill>
                        </a:rPr>
                        <a:t>3</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13</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13/100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73/100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5</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25</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sz="2000" b="1" dirty="0" smtClean="0">
                          <a:solidFill>
                            <a:schemeClr val="tx1"/>
                          </a:solidFill>
                        </a:rPr>
                        <a:t>4</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10/100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83/100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sz="2000" b="1" dirty="0" smtClean="0">
                          <a:solidFill>
                            <a:schemeClr val="tx1"/>
                          </a:solidFill>
                        </a:rPr>
                        <a:t>5</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7</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7/100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90/100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13</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sz="2000" b="1" dirty="0" smtClean="0">
                          <a:solidFill>
                            <a:schemeClr val="tx1"/>
                          </a:solidFill>
                        </a:rPr>
                        <a:t>6</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6/100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96/100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sz="2000" b="1" dirty="0" smtClean="0">
                          <a:solidFill>
                            <a:schemeClr val="tx1"/>
                          </a:solidFill>
                        </a:rPr>
                        <a:t>7</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4</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0" dirty="0" smtClean="0">
                          <a:solidFill>
                            <a:schemeClr val="tx1"/>
                          </a:solidFill>
                        </a:rPr>
                        <a:t>4/100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100/100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r h="370840">
                <a:tc>
                  <a:txBody>
                    <a:bodyPr/>
                    <a:lstStyle/>
                    <a:p>
                      <a:pPr algn="ctr"/>
                      <a:r>
                        <a:rPr lang="en-US" sz="2000" b="1" dirty="0" smtClean="0">
                          <a:solidFill>
                            <a:schemeClr val="tx1"/>
                          </a:solidFill>
                        </a:rPr>
                        <a:t>Total</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smtClean="0">
                          <a:solidFill>
                            <a:schemeClr val="tx1"/>
                          </a:solidFill>
                        </a:rPr>
                        <a:t>100</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US" sz="2000" b="1" dirty="0" smtClean="0">
                          <a:solidFill>
                            <a:schemeClr val="tx1"/>
                          </a:solidFill>
                        </a:rPr>
                        <a:t>1</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b="1"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1" dirty="0" smtClean="0">
                          <a:solidFill>
                            <a:schemeClr val="tx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10"/>
                  </a:ext>
                </a:extLst>
              </a:tr>
            </a:tbl>
          </a:graphicData>
        </a:graphic>
      </p:graphicFrame>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658322" y="1530272"/>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1767095" y="2209775"/>
          <a:ext cx="2504688" cy="4145280"/>
        </p:xfrm>
        <a:graphic>
          <a:graphicData uri="http://schemas.openxmlformats.org/drawingml/2006/table">
            <a:tbl>
              <a:tblPr firstRow="1" bandRow="1">
                <a:tableStyleId>{5C22544A-7EE6-4342-B048-85BDC9FD1C3A}</a:tableStyleId>
              </a:tblPr>
              <a:tblGrid>
                <a:gridCol w="1252344">
                  <a:extLst>
                    <a:ext uri="{9D8B030D-6E8A-4147-A177-3AD203B41FA5}">
                      <a16:colId xmlns:a16="http://schemas.microsoft.com/office/drawing/2014/main" val="20000"/>
                    </a:ext>
                  </a:extLst>
                </a:gridCol>
                <a:gridCol w="12523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Number of pixels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370840">
                <a:tc>
                  <a:txBody>
                    <a:bodyPr/>
                    <a:lstStyle/>
                    <a:p>
                      <a:pPr algn="ctr"/>
                      <a:r>
                        <a:rPr lang="en-US" sz="2000" b="0" dirty="0" smtClean="0">
                          <a:solidFill>
                            <a:schemeClr val="tx1"/>
                          </a:solidFill>
                        </a:rPr>
                        <a:t>r</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h(r)</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70840">
                <a:tc>
                  <a:txBody>
                    <a:bodyPr/>
                    <a:lstStyle/>
                    <a:p>
                      <a:pPr algn="ctr"/>
                      <a:r>
                        <a:rPr lang="en-US" sz="2000" b="1" dirty="0" smtClean="0">
                          <a:solidFill>
                            <a:schemeClr val="tx1"/>
                          </a:solidFill>
                        </a:rPr>
                        <a:t>0</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19</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70840">
                <a:tc>
                  <a:txBody>
                    <a:bodyPr/>
                    <a:lstStyle/>
                    <a:p>
                      <a:pPr algn="ctr"/>
                      <a:r>
                        <a:rPr lang="en-US" sz="2000" b="1" dirty="0" smtClean="0">
                          <a:solidFill>
                            <a:schemeClr val="tx1"/>
                          </a:solidFill>
                        </a:rPr>
                        <a:t>1</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25</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70840">
                <a:tc>
                  <a:txBody>
                    <a:bodyPr/>
                    <a:lstStyle/>
                    <a:p>
                      <a:pPr algn="ctr"/>
                      <a:r>
                        <a:rPr lang="en-US" sz="2000" b="1" dirty="0" smtClean="0">
                          <a:solidFill>
                            <a:schemeClr val="tx1"/>
                          </a:solidFill>
                        </a:rPr>
                        <a:t>2</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370840">
                <a:tc>
                  <a:txBody>
                    <a:bodyPr/>
                    <a:lstStyle/>
                    <a:p>
                      <a:pPr algn="ctr"/>
                      <a:r>
                        <a:rPr lang="en-US" sz="2000" b="1" dirty="0" smtClean="0">
                          <a:solidFill>
                            <a:schemeClr val="tx1"/>
                          </a:solidFill>
                        </a:rPr>
                        <a:t>3</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13</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r h="370840">
                <a:tc>
                  <a:txBody>
                    <a:bodyPr/>
                    <a:lstStyle/>
                    <a:p>
                      <a:pPr algn="ctr"/>
                      <a:r>
                        <a:rPr lang="en-US" sz="2000" b="1" dirty="0" smtClean="0">
                          <a:solidFill>
                            <a:schemeClr val="tx1"/>
                          </a:solidFill>
                        </a:rPr>
                        <a:t>4</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6"/>
                  </a:ext>
                </a:extLst>
              </a:tr>
              <a:tr h="370840">
                <a:tc>
                  <a:txBody>
                    <a:bodyPr/>
                    <a:lstStyle/>
                    <a:p>
                      <a:pPr algn="ctr"/>
                      <a:r>
                        <a:rPr lang="en-US" sz="2000" b="1" dirty="0" smtClean="0">
                          <a:solidFill>
                            <a:schemeClr val="tx1"/>
                          </a:solidFill>
                        </a:rPr>
                        <a:t>5</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7</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7"/>
                  </a:ext>
                </a:extLst>
              </a:tr>
              <a:tr h="370840">
                <a:tc>
                  <a:txBody>
                    <a:bodyPr/>
                    <a:lstStyle/>
                    <a:p>
                      <a:pPr algn="ctr"/>
                      <a:r>
                        <a:rPr lang="en-US" sz="2000" b="1" dirty="0" smtClean="0">
                          <a:solidFill>
                            <a:schemeClr val="tx1"/>
                          </a:solidFill>
                        </a:rPr>
                        <a:t>6</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8"/>
                  </a:ext>
                </a:extLst>
              </a:tr>
              <a:tr h="370840">
                <a:tc>
                  <a:txBody>
                    <a:bodyPr/>
                    <a:lstStyle/>
                    <a:p>
                      <a:pPr algn="ctr"/>
                      <a:r>
                        <a:rPr lang="en-US" sz="2000" b="1" dirty="0" smtClean="0">
                          <a:solidFill>
                            <a:schemeClr val="tx1"/>
                          </a:solidFill>
                        </a:rPr>
                        <a:t>7</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4</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09"/>
                  </a:ext>
                </a:extLst>
              </a:tr>
            </a:tbl>
          </a:graphicData>
        </a:graphic>
      </p:graphicFrame>
      <p:sp>
        <p:nvSpPr>
          <p:cNvPr id="5" name="Rectangle 2"/>
          <p:cNvSpPr>
            <a:spLocks noChangeArrowheads="1"/>
          </p:cNvSpPr>
          <p:nvPr/>
        </p:nvSpPr>
        <p:spPr bwMode="auto">
          <a:xfrm>
            <a:off x="6583680" y="3642360"/>
            <a:ext cx="3200400" cy="2514600"/>
          </a:xfrm>
          <a:prstGeom prst="rect">
            <a:avLst/>
          </a:prstGeom>
          <a:noFill/>
          <a:ln w="9525">
            <a:solidFill>
              <a:schemeClr val="tx1"/>
            </a:solidFill>
            <a:miter lim="800000"/>
            <a:headEnd/>
            <a:tailEnd/>
          </a:ln>
          <a:effectLst/>
        </p:spPr>
        <p:txBody>
          <a:bodyPr wrap="none" anchor="ctr"/>
          <a:lstStyle/>
          <a:p>
            <a:endParaRPr lang="en-US"/>
          </a:p>
        </p:txBody>
      </p:sp>
      <p:sp>
        <p:nvSpPr>
          <p:cNvPr id="7" name="Line 3"/>
          <p:cNvSpPr>
            <a:spLocks noChangeShapeType="1"/>
          </p:cNvSpPr>
          <p:nvPr/>
        </p:nvSpPr>
        <p:spPr bwMode="auto">
          <a:xfrm flipV="1">
            <a:off x="6583680" y="4404360"/>
            <a:ext cx="0" cy="1752600"/>
          </a:xfrm>
          <a:prstGeom prst="line">
            <a:avLst/>
          </a:prstGeom>
          <a:noFill/>
          <a:ln w="76200">
            <a:solidFill>
              <a:schemeClr val="tx1"/>
            </a:solidFill>
            <a:round/>
            <a:headEnd/>
            <a:tailEnd/>
          </a:ln>
          <a:effectLst/>
        </p:spPr>
        <p:txBody>
          <a:bodyPr wrap="none" anchor="ctr"/>
          <a:lstStyle/>
          <a:p>
            <a:endParaRPr lang="en-US"/>
          </a:p>
        </p:txBody>
      </p:sp>
      <p:sp>
        <p:nvSpPr>
          <p:cNvPr id="8" name="Line 4"/>
          <p:cNvSpPr>
            <a:spLocks noChangeShapeType="1"/>
          </p:cNvSpPr>
          <p:nvPr/>
        </p:nvSpPr>
        <p:spPr bwMode="auto">
          <a:xfrm flipV="1">
            <a:off x="6967140" y="3870960"/>
            <a:ext cx="0" cy="2286000"/>
          </a:xfrm>
          <a:prstGeom prst="line">
            <a:avLst/>
          </a:prstGeom>
          <a:noFill/>
          <a:ln w="76200">
            <a:solidFill>
              <a:schemeClr val="tx1"/>
            </a:solidFill>
            <a:round/>
            <a:headEnd/>
            <a:tailEnd/>
          </a:ln>
          <a:effectLst/>
        </p:spPr>
        <p:txBody>
          <a:bodyPr wrap="none" anchor="ctr"/>
          <a:lstStyle/>
          <a:p>
            <a:endParaRPr lang="en-US"/>
          </a:p>
        </p:txBody>
      </p:sp>
      <p:sp>
        <p:nvSpPr>
          <p:cNvPr id="9" name="Line 5"/>
          <p:cNvSpPr>
            <a:spLocks noChangeShapeType="1"/>
          </p:cNvSpPr>
          <p:nvPr/>
        </p:nvSpPr>
        <p:spPr bwMode="auto">
          <a:xfrm flipV="1">
            <a:off x="7394844" y="4709160"/>
            <a:ext cx="0" cy="1447800"/>
          </a:xfrm>
          <a:prstGeom prst="line">
            <a:avLst/>
          </a:prstGeom>
          <a:noFill/>
          <a:ln w="76200">
            <a:solidFill>
              <a:schemeClr val="tx1"/>
            </a:solidFill>
            <a:round/>
            <a:headEnd/>
            <a:tailEnd/>
          </a:ln>
          <a:effectLst/>
        </p:spPr>
        <p:txBody>
          <a:bodyPr wrap="none" anchor="ctr"/>
          <a:lstStyle/>
          <a:p>
            <a:endParaRPr lang="en-US"/>
          </a:p>
        </p:txBody>
      </p:sp>
      <p:sp>
        <p:nvSpPr>
          <p:cNvPr id="10" name="Line 6"/>
          <p:cNvSpPr>
            <a:spLocks noChangeShapeType="1"/>
          </p:cNvSpPr>
          <p:nvPr/>
        </p:nvSpPr>
        <p:spPr bwMode="auto">
          <a:xfrm flipV="1">
            <a:off x="7793052" y="4937760"/>
            <a:ext cx="0" cy="1219200"/>
          </a:xfrm>
          <a:prstGeom prst="line">
            <a:avLst/>
          </a:prstGeom>
          <a:noFill/>
          <a:ln w="76200">
            <a:solidFill>
              <a:schemeClr val="tx1"/>
            </a:solidFill>
            <a:round/>
            <a:headEnd/>
            <a:tailEnd/>
          </a:ln>
          <a:effectLst/>
        </p:spPr>
        <p:txBody>
          <a:bodyPr wrap="none" anchor="ctr"/>
          <a:lstStyle/>
          <a:p>
            <a:endParaRPr lang="en-US"/>
          </a:p>
        </p:txBody>
      </p:sp>
      <p:sp>
        <p:nvSpPr>
          <p:cNvPr id="11" name="Line 7"/>
          <p:cNvSpPr>
            <a:spLocks noChangeShapeType="1"/>
          </p:cNvSpPr>
          <p:nvPr/>
        </p:nvSpPr>
        <p:spPr bwMode="auto">
          <a:xfrm flipV="1">
            <a:off x="8220756" y="5242560"/>
            <a:ext cx="0" cy="914400"/>
          </a:xfrm>
          <a:prstGeom prst="line">
            <a:avLst/>
          </a:prstGeom>
          <a:noFill/>
          <a:ln w="76200">
            <a:solidFill>
              <a:schemeClr val="tx1"/>
            </a:solidFill>
            <a:round/>
            <a:headEnd/>
            <a:tailEnd/>
          </a:ln>
          <a:effectLst/>
        </p:spPr>
        <p:txBody>
          <a:bodyPr wrap="none" anchor="ctr"/>
          <a:lstStyle/>
          <a:p>
            <a:endParaRPr lang="en-US"/>
          </a:p>
        </p:txBody>
      </p:sp>
      <p:sp>
        <p:nvSpPr>
          <p:cNvPr id="12" name="Line 8"/>
          <p:cNvSpPr>
            <a:spLocks noChangeShapeType="1"/>
          </p:cNvSpPr>
          <p:nvPr/>
        </p:nvSpPr>
        <p:spPr bwMode="auto">
          <a:xfrm flipV="1">
            <a:off x="8633712" y="5547360"/>
            <a:ext cx="0" cy="609600"/>
          </a:xfrm>
          <a:prstGeom prst="line">
            <a:avLst/>
          </a:prstGeom>
          <a:noFill/>
          <a:ln w="76200">
            <a:solidFill>
              <a:schemeClr val="tx1"/>
            </a:solidFill>
            <a:round/>
            <a:headEnd/>
            <a:tailEnd/>
          </a:ln>
          <a:effectLst/>
        </p:spPr>
        <p:txBody>
          <a:bodyPr wrap="none" anchor="ctr"/>
          <a:lstStyle/>
          <a:p>
            <a:endParaRPr lang="en-US"/>
          </a:p>
        </p:txBody>
      </p:sp>
      <p:sp>
        <p:nvSpPr>
          <p:cNvPr id="13" name="Line 9"/>
          <p:cNvSpPr>
            <a:spLocks noChangeShapeType="1"/>
          </p:cNvSpPr>
          <p:nvPr/>
        </p:nvSpPr>
        <p:spPr bwMode="auto">
          <a:xfrm flipV="1">
            <a:off x="9031920" y="5623560"/>
            <a:ext cx="0" cy="533400"/>
          </a:xfrm>
          <a:prstGeom prst="line">
            <a:avLst/>
          </a:prstGeom>
          <a:noFill/>
          <a:ln w="76200">
            <a:solidFill>
              <a:schemeClr val="tx1"/>
            </a:solidFill>
            <a:round/>
            <a:headEnd/>
            <a:tailEnd/>
          </a:ln>
          <a:effectLst/>
        </p:spPr>
        <p:txBody>
          <a:bodyPr wrap="none" anchor="ctr"/>
          <a:lstStyle/>
          <a:p>
            <a:endParaRPr lang="en-US"/>
          </a:p>
        </p:txBody>
      </p:sp>
      <p:sp>
        <p:nvSpPr>
          <p:cNvPr id="14" name="Line 10"/>
          <p:cNvSpPr>
            <a:spLocks noChangeShapeType="1"/>
          </p:cNvSpPr>
          <p:nvPr/>
        </p:nvSpPr>
        <p:spPr bwMode="auto">
          <a:xfrm flipV="1">
            <a:off x="9489120" y="5775960"/>
            <a:ext cx="0" cy="381000"/>
          </a:xfrm>
          <a:prstGeom prst="line">
            <a:avLst/>
          </a:prstGeom>
          <a:noFill/>
          <a:ln w="76200">
            <a:solidFill>
              <a:schemeClr val="tx1"/>
            </a:solidFill>
            <a:round/>
            <a:headEnd/>
            <a:tailEnd/>
          </a:ln>
          <a:effectLst/>
        </p:spPr>
        <p:txBody>
          <a:bodyPr wrap="none" anchor="ctr"/>
          <a:lstStyle/>
          <a:p>
            <a:endParaRPr lang="en-US"/>
          </a:p>
        </p:txBody>
      </p:sp>
      <p:sp>
        <p:nvSpPr>
          <p:cNvPr id="15" name="Text Box 11"/>
          <p:cNvSpPr txBox="1">
            <a:spLocks noChangeArrowheads="1"/>
          </p:cNvSpPr>
          <p:nvPr/>
        </p:nvSpPr>
        <p:spPr bwMode="auto">
          <a:xfrm>
            <a:off x="6431280" y="6087110"/>
            <a:ext cx="3962400" cy="457200"/>
          </a:xfrm>
          <a:prstGeom prst="rect">
            <a:avLst/>
          </a:prstGeom>
          <a:noFill/>
          <a:ln w="9525">
            <a:noFill/>
            <a:miter lim="800000"/>
            <a:headEnd/>
            <a:tailEnd/>
          </a:ln>
          <a:effectLst/>
        </p:spPr>
        <p:txBody>
          <a:bodyPr>
            <a:spAutoFit/>
          </a:bodyPr>
          <a:lstStyle/>
          <a:p>
            <a:r>
              <a:rPr lang="en-US" sz="1600" b="1"/>
              <a:t>0      1      2      3      4      5      6       7</a:t>
            </a:r>
            <a:r>
              <a:rPr lang="en-US"/>
              <a:t> </a:t>
            </a:r>
          </a:p>
        </p:txBody>
      </p:sp>
      <p:sp>
        <p:nvSpPr>
          <p:cNvPr id="16" name="Text Box 12"/>
          <p:cNvSpPr txBox="1">
            <a:spLocks noChangeArrowheads="1"/>
          </p:cNvSpPr>
          <p:nvPr/>
        </p:nvSpPr>
        <p:spPr bwMode="auto">
          <a:xfrm>
            <a:off x="6225540" y="3794761"/>
            <a:ext cx="457200" cy="2462213"/>
          </a:xfrm>
          <a:prstGeom prst="rect">
            <a:avLst/>
          </a:prstGeom>
          <a:noFill/>
          <a:ln w="9525">
            <a:noFill/>
            <a:miter lim="800000"/>
            <a:headEnd/>
            <a:tailEnd/>
          </a:ln>
          <a:effectLst/>
        </p:spPr>
        <p:txBody>
          <a:bodyPr>
            <a:spAutoFit/>
          </a:bodyPr>
          <a:lstStyle/>
          <a:p>
            <a:r>
              <a:rPr lang="en-US" sz="1400" b="1" dirty="0"/>
              <a:t>25</a:t>
            </a:r>
          </a:p>
          <a:p>
            <a:endParaRPr lang="en-US" sz="1400" b="1" dirty="0"/>
          </a:p>
          <a:p>
            <a:r>
              <a:rPr lang="en-US" sz="1400" b="1" dirty="0"/>
              <a:t>20</a:t>
            </a:r>
          </a:p>
          <a:p>
            <a:endParaRPr lang="en-US" sz="1400" b="1" dirty="0"/>
          </a:p>
          <a:p>
            <a:r>
              <a:rPr lang="en-US" sz="1400" b="1" dirty="0"/>
              <a:t>15</a:t>
            </a:r>
          </a:p>
          <a:p>
            <a:endParaRPr lang="en-US" sz="1400" b="1" dirty="0"/>
          </a:p>
          <a:p>
            <a:r>
              <a:rPr lang="en-US" sz="1400" b="1" dirty="0"/>
              <a:t>10</a:t>
            </a:r>
          </a:p>
          <a:p>
            <a:endParaRPr lang="en-US" sz="1400" b="1" dirty="0"/>
          </a:p>
          <a:p>
            <a:r>
              <a:rPr lang="en-US" sz="1400" b="1" dirty="0"/>
              <a:t>5</a:t>
            </a:r>
          </a:p>
          <a:p>
            <a:endParaRPr lang="en-US" sz="1400" b="1" dirty="0"/>
          </a:p>
          <a:p>
            <a:r>
              <a:rPr lang="en-US" sz="1400" b="1" dirty="0"/>
              <a:t>0</a:t>
            </a:r>
          </a:p>
        </p:txBody>
      </p:sp>
      <p:sp>
        <p:nvSpPr>
          <p:cNvPr id="17" name="Text Box 13"/>
          <p:cNvSpPr txBox="1">
            <a:spLocks noChangeArrowheads="1"/>
          </p:cNvSpPr>
          <p:nvPr/>
        </p:nvSpPr>
        <p:spPr bwMode="auto">
          <a:xfrm>
            <a:off x="6736080" y="3339148"/>
            <a:ext cx="2870200" cy="366712"/>
          </a:xfrm>
          <a:prstGeom prst="rect">
            <a:avLst/>
          </a:prstGeom>
          <a:noFill/>
          <a:ln w="9525">
            <a:noFill/>
            <a:miter lim="800000"/>
            <a:headEnd/>
            <a:tailEnd/>
          </a:ln>
          <a:effectLst/>
        </p:spPr>
        <p:txBody>
          <a:bodyPr wrap="none">
            <a:spAutoFit/>
          </a:bodyPr>
          <a:lstStyle/>
          <a:p>
            <a:r>
              <a:rPr lang="en-US" sz="1800" b="1" dirty="0"/>
              <a:t>ORIGINAL HISTOGRAM</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1658322" y="1530272"/>
            <a:ext cx="8653220" cy="461665"/>
          </a:xfrm>
          <a:prstGeom prst="rect">
            <a:avLst/>
          </a:prstGeom>
          <a:noFill/>
          <a:ln w="9525">
            <a:noFill/>
            <a:miter lim="800000"/>
            <a:headEnd/>
            <a:tailEnd/>
          </a:ln>
          <a:effectLst/>
        </p:spPr>
        <p:txBody>
          <a:bodyPr wrap="square">
            <a:spAutoFit/>
          </a:bodyPr>
          <a:lstStyle/>
          <a:p>
            <a:r>
              <a:rPr lang="en-US" b="1" dirty="0">
                <a:solidFill>
                  <a:schemeClr val="tx2"/>
                </a:solidFill>
              </a:rPr>
              <a:t>Example:</a:t>
            </a:r>
            <a:r>
              <a:rPr lang="en-US" b="1" dirty="0"/>
              <a:t>  </a:t>
            </a:r>
            <a:r>
              <a:rPr lang="en-US" dirty="0"/>
              <a:t>Given the frequency distribution (instead of image):</a:t>
            </a:r>
          </a:p>
        </p:txBody>
      </p:sp>
      <p:sp>
        <p:nvSpPr>
          <p:cNvPr id="263173" name="Rectangle 5"/>
          <p:cNvSpPr>
            <a:spLocks noChangeArrowheads="1"/>
          </p:cNvSpPr>
          <p:nvPr/>
        </p:nvSpPr>
        <p:spPr bwMode="auto">
          <a:xfrm>
            <a:off x="2830513" y="579438"/>
            <a:ext cx="7734300" cy="762000"/>
          </a:xfrm>
          <a:prstGeom prst="rect">
            <a:avLst/>
          </a:prstGeom>
          <a:noFill/>
          <a:ln w="9525">
            <a:noFill/>
            <a:miter lim="800000"/>
            <a:headEnd/>
            <a:tailEnd/>
          </a:ln>
          <a:effectLst/>
        </p:spPr>
        <p:txBody>
          <a:bodyPr>
            <a:spAutoFit/>
          </a:bodyPr>
          <a:lstStyle/>
          <a:p>
            <a:pPr algn="ctr"/>
            <a:r>
              <a:rPr lang="en-US" sz="4400" dirty="0">
                <a:solidFill>
                  <a:srgbClr val="008000"/>
                </a:solidFill>
              </a:rPr>
              <a:t>Histogram Equalization</a:t>
            </a:r>
          </a:p>
        </p:txBody>
      </p:sp>
      <p:graphicFrame>
        <p:nvGraphicFramePr>
          <p:cNvPr id="6" name="Table 5"/>
          <p:cNvGraphicFramePr>
            <a:graphicFrameLocks noGrp="1"/>
          </p:cNvGraphicFramePr>
          <p:nvPr/>
        </p:nvGraphicFramePr>
        <p:xfrm>
          <a:off x="1767095" y="2209775"/>
          <a:ext cx="2504688" cy="4145280"/>
        </p:xfrm>
        <a:graphic>
          <a:graphicData uri="http://schemas.openxmlformats.org/drawingml/2006/table">
            <a:tbl>
              <a:tblPr firstRow="1" bandRow="1">
                <a:tableStyleId>{5C22544A-7EE6-4342-B048-85BDC9FD1C3A}</a:tableStyleId>
              </a:tblPr>
              <a:tblGrid>
                <a:gridCol w="1252344">
                  <a:extLst>
                    <a:ext uri="{9D8B030D-6E8A-4147-A177-3AD203B41FA5}">
                      <a16:colId xmlns:a16="http://schemas.microsoft.com/office/drawing/2014/main" val="20000"/>
                    </a:ext>
                  </a:extLst>
                </a:gridCol>
                <a:gridCol w="1252344">
                  <a:extLst>
                    <a:ext uri="{9D8B030D-6E8A-4147-A177-3AD203B41FA5}">
                      <a16:colId xmlns:a16="http://schemas.microsoft.com/office/drawing/2014/main" val="20001"/>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Gray-level 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solidFill>
                            <a:schemeClr val="tx1"/>
                          </a:solidFill>
                        </a:rPr>
                        <a:t>Step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70840">
                <a:tc>
                  <a:txBody>
                    <a:bodyPr/>
                    <a:lstStyle/>
                    <a:p>
                      <a:pPr algn="ctr"/>
                      <a:r>
                        <a:rPr lang="en-US" sz="2000" b="0" dirty="0" smtClean="0">
                          <a:solidFill>
                            <a:schemeClr val="tx1"/>
                          </a:solidFill>
                        </a:rPr>
                        <a:t>r</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smtClean="0">
                          <a:solidFill>
                            <a:schemeClr val="tx1"/>
                          </a:solidFill>
                        </a:rPr>
                        <a:t>s(r)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70840">
                <a:tc>
                  <a:txBody>
                    <a:bodyPr/>
                    <a:lstStyle/>
                    <a:p>
                      <a:pPr algn="ctr"/>
                      <a:r>
                        <a:rPr lang="en-US" sz="2000" b="1" dirty="0" smtClean="0">
                          <a:solidFill>
                            <a:schemeClr val="tx1"/>
                          </a:solidFill>
                        </a:rPr>
                        <a:t>0</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70840">
                <a:tc>
                  <a:txBody>
                    <a:bodyPr/>
                    <a:lstStyle/>
                    <a:p>
                      <a:pPr algn="ctr"/>
                      <a:r>
                        <a:rPr lang="en-US" sz="2000" b="1" dirty="0" smtClean="0">
                          <a:solidFill>
                            <a:schemeClr val="tx1"/>
                          </a:solidFill>
                        </a:rPr>
                        <a:t>1</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19</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70840">
                <a:tc>
                  <a:txBody>
                    <a:bodyPr/>
                    <a:lstStyle/>
                    <a:p>
                      <a:pPr algn="ctr"/>
                      <a:r>
                        <a:rPr lang="en-US" sz="2000" b="1" dirty="0" smtClean="0">
                          <a:solidFill>
                            <a:schemeClr val="tx1"/>
                          </a:solidFill>
                        </a:rPr>
                        <a:t>2</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0</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70840">
                <a:tc>
                  <a:txBody>
                    <a:bodyPr/>
                    <a:lstStyle/>
                    <a:p>
                      <a:pPr algn="ctr"/>
                      <a:r>
                        <a:rPr lang="en-US" sz="2000" b="1" dirty="0" smtClean="0">
                          <a:solidFill>
                            <a:schemeClr val="tx1"/>
                          </a:solidFill>
                        </a:rPr>
                        <a:t>3</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25</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370840">
                <a:tc>
                  <a:txBody>
                    <a:bodyPr/>
                    <a:lstStyle/>
                    <a:p>
                      <a:pPr algn="ctr"/>
                      <a:r>
                        <a:rPr lang="en-US" sz="2000" b="1" dirty="0" smtClean="0">
                          <a:solidFill>
                            <a:schemeClr val="tx1"/>
                          </a:solidFill>
                        </a:rPr>
                        <a:t>4</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16</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370840">
                <a:tc>
                  <a:txBody>
                    <a:bodyPr/>
                    <a:lstStyle/>
                    <a:p>
                      <a:pPr algn="ctr"/>
                      <a:r>
                        <a:rPr lang="en-US" sz="2000" b="1" dirty="0" smtClean="0">
                          <a:solidFill>
                            <a:schemeClr val="tx1"/>
                          </a:solidFill>
                        </a:rPr>
                        <a:t>5</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13</a:t>
                      </a:r>
                      <a:endParaRPr lang="en-US" sz="2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370840">
                <a:tc>
                  <a:txBody>
                    <a:bodyPr/>
                    <a:lstStyle/>
                    <a:p>
                      <a:pPr algn="ctr"/>
                      <a:r>
                        <a:rPr lang="en-US" sz="2000" b="1" dirty="0" smtClean="0">
                          <a:solidFill>
                            <a:schemeClr val="tx1"/>
                          </a:solidFill>
                        </a:rPr>
                        <a:t>6</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r h="370840">
                <a:tc>
                  <a:txBody>
                    <a:bodyPr/>
                    <a:lstStyle/>
                    <a:p>
                      <a:pPr algn="ctr"/>
                      <a:r>
                        <a:rPr lang="en-US" sz="2000" b="1" dirty="0" smtClean="0">
                          <a:solidFill>
                            <a:schemeClr val="tx1"/>
                          </a:solidFill>
                        </a:rPr>
                        <a:t>7</a:t>
                      </a:r>
                      <a:endParaRPr lang="en-US" sz="20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9"/>
                  </a:ext>
                </a:extLst>
              </a:tr>
            </a:tbl>
          </a:graphicData>
        </a:graphic>
      </p:graphicFrame>
      <p:sp>
        <p:nvSpPr>
          <p:cNvPr id="5" name="Rectangle 2"/>
          <p:cNvSpPr>
            <a:spLocks noChangeArrowheads="1"/>
          </p:cNvSpPr>
          <p:nvPr/>
        </p:nvSpPr>
        <p:spPr bwMode="auto">
          <a:xfrm>
            <a:off x="6583680" y="3642360"/>
            <a:ext cx="3200400" cy="2514600"/>
          </a:xfrm>
          <a:prstGeom prst="rect">
            <a:avLst/>
          </a:prstGeom>
          <a:noFill/>
          <a:ln w="9525">
            <a:solidFill>
              <a:schemeClr val="tx1"/>
            </a:solidFill>
            <a:miter lim="800000"/>
            <a:headEnd/>
            <a:tailEnd/>
          </a:ln>
          <a:effectLst/>
        </p:spPr>
        <p:txBody>
          <a:bodyPr wrap="none" anchor="ctr"/>
          <a:lstStyle/>
          <a:p>
            <a:endParaRPr lang="en-US"/>
          </a:p>
        </p:txBody>
      </p:sp>
      <p:sp>
        <p:nvSpPr>
          <p:cNvPr id="15" name="Text Box 11"/>
          <p:cNvSpPr txBox="1">
            <a:spLocks noChangeArrowheads="1"/>
          </p:cNvSpPr>
          <p:nvPr/>
        </p:nvSpPr>
        <p:spPr bwMode="auto">
          <a:xfrm>
            <a:off x="6431280" y="6087110"/>
            <a:ext cx="3962400" cy="457200"/>
          </a:xfrm>
          <a:prstGeom prst="rect">
            <a:avLst/>
          </a:prstGeom>
          <a:noFill/>
          <a:ln w="9525">
            <a:noFill/>
            <a:miter lim="800000"/>
            <a:headEnd/>
            <a:tailEnd/>
          </a:ln>
          <a:effectLst/>
        </p:spPr>
        <p:txBody>
          <a:bodyPr>
            <a:spAutoFit/>
          </a:bodyPr>
          <a:lstStyle/>
          <a:p>
            <a:r>
              <a:rPr lang="en-US" sz="1600" b="1"/>
              <a:t>0      1      2      3      4      5      6       7</a:t>
            </a:r>
            <a:r>
              <a:rPr lang="en-US"/>
              <a:t> </a:t>
            </a:r>
          </a:p>
        </p:txBody>
      </p:sp>
      <p:sp>
        <p:nvSpPr>
          <p:cNvPr id="16" name="Text Box 12"/>
          <p:cNvSpPr txBox="1">
            <a:spLocks noChangeArrowheads="1"/>
          </p:cNvSpPr>
          <p:nvPr/>
        </p:nvSpPr>
        <p:spPr bwMode="auto">
          <a:xfrm>
            <a:off x="6225540" y="3794761"/>
            <a:ext cx="457200" cy="2462213"/>
          </a:xfrm>
          <a:prstGeom prst="rect">
            <a:avLst/>
          </a:prstGeom>
          <a:noFill/>
          <a:ln w="9525">
            <a:noFill/>
            <a:miter lim="800000"/>
            <a:headEnd/>
            <a:tailEnd/>
          </a:ln>
          <a:effectLst/>
        </p:spPr>
        <p:txBody>
          <a:bodyPr>
            <a:spAutoFit/>
          </a:bodyPr>
          <a:lstStyle/>
          <a:p>
            <a:r>
              <a:rPr lang="en-US" sz="1400" b="1" dirty="0"/>
              <a:t>25</a:t>
            </a:r>
          </a:p>
          <a:p>
            <a:endParaRPr lang="en-US" sz="1400" b="1" dirty="0"/>
          </a:p>
          <a:p>
            <a:r>
              <a:rPr lang="en-US" sz="1400" b="1" dirty="0"/>
              <a:t>20</a:t>
            </a:r>
          </a:p>
          <a:p>
            <a:endParaRPr lang="en-US" sz="1400" b="1" dirty="0"/>
          </a:p>
          <a:p>
            <a:r>
              <a:rPr lang="en-US" sz="1400" b="1" dirty="0"/>
              <a:t>15</a:t>
            </a:r>
          </a:p>
          <a:p>
            <a:endParaRPr lang="en-US" sz="1400" b="1" dirty="0"/>
          </a:p>
          <a:p>
            <a:r>
              <a:rPr lang="en-US" sz="1400" b="1" dirty="0"/>
              <a:t>10</a:t>
            </a:r>
          </a:p>
          <a:p>
            <a:endParaRPr lang="en-US" sz="1400" b="1" dirty="0"/>
          </a:p>
          <a:p>
            <a:r>
              <a:rPr lang="en-US" sz="1400" b="1" dirty="0"/>
              <a:t>5</a:t>
            </a:r>
          </a:p>
          <a:p>
            <a:endParaRPr lang="en-US" sz="1400" b="1" dirty="0"/>
          </a:p>
          <a:p>
            <a:r>
              <a:rPr lang="en-US" sz="1400" b="1" dirty="0"/>
              <a:t>0</a:t>
            </a:r>
          </a:p>
        </p:txBody>
      </p:sp>
      <p:sp>
        <p:nvSpPr>
          <p:cNvPr id="17" name="Text Box 13"/>
          <p:cNvSpPr txBox="1">
            <a:spLocks noChangeArrowheads="1"/>
          </p:cNvSpPr>
          <p:nvPr/>
        </p:nvSpPr>
        <p:spPr bwMode="auto">
          <a:xfrm>
            <a:off x="6431281" y="3339148"/>
            <a:ext cx="3508333" cy="369332"/>
          </a:xfrm>
          <a:prstGeom prst="rect">
            <a:avLst/>
          </a:prstGeom>
          <a:noFill/>
          <a:ln w="9525">
            <a:noFill/>
            <a:miter lim="800000"/>
            <a:headEnd/>
            <a:tailEnd/>
          </a:ln>
          <a:effectLst/>
        </p:spPr>
        <p:txBody>
          <a:bodyPr wrap="none">
            <a:spAutoFit/>
          </a:bodyPr>
          <a:lstStyle/>
          <a:p>
            <a:r>
              <a:rPr lang="en-US" sz="1800" b="1" dirty="0"/>
              <a:t>TRANSFORMED HISTOGRAM</a:t>
            </a:r>
            <a:endParaRPr lang="en-US" dirty="0"/>
          </a:p>
        </p:txBody>
      </p:sp>
      <p:sp>
        <p:nvSpPr>
          <p:cNvPr id="18" name="Line 15"/>
          <p:cNvSpPr>
            <a:spLocks noChangeShapeType="1"/>
          </p:cNvSpPr>
          <p:nvPr/>
        </p:nvSpPr>
        <p:spPr bwMode="auto">
          <a:xfrm flipV="1">
            <a:off x="6966156" y="4404360"/>
            <a:ext cx="0" cy="1752600"/>
          </a:xfrm>
          <a:prstGeom prst="line">
            <a:avLst/>
          </a:prstGeom>
          <a:noFill/>
          <a:ln w="76200">
            <a:solidFill>
              <a:schemeClr val="tx1"/>
            </a:solidFill>
            <a:round/>
            <a:headEnd/>
            <a:tailEnd/>
          </a:ln>
          <a:effectLst/>
        </p:spPr>
        <p:txBody>
          <a:bodyPr wrap="none" anchor="ctr"/>
          <a:lstStyle/>
          <a:p>
            <a:endParaRPr lang="en-US"/>
          </a:p>
        </p:txBody>
      </p:sp>
      <p:sp>
        <p:nvSpPr>
          <p:cNvPr id="19" name="Line 16"/>
          <p:cNvSpPr>
            <a:spLocks noChangeShapeType="1"/>
          </p:cNvSpPr>
          <p:nvPr/>
        </p:nvSpPr>
        <p:spPr bwMode="auto">
          <a:xfrm flipV="1">
            <a:off x="7777320" y="3870960"/>
            <a:ext cx="0" cy="2286000"/>
          </a:xfrm>
          <a:prstGeom prst="line">
            <a:avLst/>
          </a:prstGeom>
          <a:noFill/>
          <a:ln w="76200">
            <a:solidFill>
              <a:schemeClr val="tx1"/>
            </a:solidFill>
            <a:round/>
            <a:headEnd/>
            <a:tailEnd/>
          </a:ln>
          <a:effectLst/>
        </p:spPr>
        <p:txBody>
          <a:bodyPr wrap="none" anchor="ctr"/>
          <a:lstStyle/>
          <a:p>
            <a:endParaRPr lang="en-US"/>
          </a:p>
        </p:txBody>
      </p:sp>
      <p:sp>
        <p:nvSpPr>
          <p:cNvPr id="20" name="Line 17"/>
          <p:cNvSpPr>
            <a:spLocks noChangeShapeType="1"/>
          </p:cNvSpPr>
          <p:nvPr/>
        </p:nvSpPr>
        <p:spPr bwMode="auto">
          <a:xfrm flipV="1">
            <a:off x="8190276" y="4709160"/>
            <a:ext cx="0" cy="1447800"/>
          </a:xfrm>
          <a:prstGeom prst="line">
            <a:avLst/>
          </a:prstGeom>
          <a:noFill/>
          <a:ln w="76200">
            <a:solidFill>
              <a:schemeClr val="tx1"/>
            </a:solidFill>
            <a:round/>
            <a:headEnd/>
            <a:tailEnd/>
          </a:ln>
          <a:effectLst/>
        </p:spPr>
        <p:txBody>
          <a:bodyPr wrap="none" anchor="ctr"/>
          <a:lstStyle/>
          <a:p>
            <a:endParaRPr lang="en-US"/>
          </a:p>
        </p:txBody>
      </p:sp>
      <p:sp>
        <p:nvSpPr>
          <p:cNvPr id="21" name="Line 18"/>
          <p:cNvSpPr>
            <a:spLocks noChangeShapeType="1"/>
          </p:cNvSpPr>
          <p:nvPr/>
        </p:nvSpPr>
        <p:spPr bwMode="auto">
          <a:xfrm flipV="1">
            <a:off x="8603232" y="4937760"/>
            <a:ext cx="0" cy="1219200"/>
          </a:xfrm>
          <a:prstGeom prst="line">
            <a:avLst/>
          </a:prstGeom>
          <a:noFill/>
          <a:ln w="76200">
            <a:solidFill>
              <a:schemeClr val="tx1"/>
            </a:solidFill>
            <a:round/>
            <a:headEnd/>
            <a:tailEnd/>
          </a:ln>
          <a:effectLst/>
        </p:spPr>
        <p:txBody>
          <a:bodyPr wrap="none" anchor="ctr"/>
          <a:lstStyle/>
          <a:p>
            <a:endParaRPr lang="en-US"/>
          </a:p>
        </p:txBody>
      </p:sp>
      <p:sp>
        <p:nvSpPr>
          <p:cNvPr id="22" name="Line 19"/>
          <p:cNvSpPr>
            <a:spLocks noChangeShapeType="1"/>
          </p:cNvSpPr>
          <p:nvPr/>
        </p:nvSpPr>
        <p:spPr bwMode="auto">
          <a:xfrm flipV="1">
            <a:off x="9001440" y="4632960"/>
            <a:ext cx="0" cy="1524000"/>
          </a:xfrm>
          <a:prstGeom prst="line">
            <a:avLst/>
          </a:prstGeom>
          <a:noFill/>
          <a:ln w="76200">
            <a:solidFill>
              <a:schemeClr val="tx1"/>
            </a:solidFill>
            <a:round/>
            <a:headEnd/>
            <a:tailEnd/>
          </a:ln>
          <a:effectLst/>
        </p:spPr>
        <p:txBody>
          <a:bodyPr wrap="none" anchor="ctr"/>
          <a:lstStyle/>
          <a:p>
            <a:endParaRPr lang="en-US"/>
          </a:p>
        </p:txBody>
      </p:sp>
      <p:sp>
        <p:nvSpPr>
          <p:cNvPr id="23" name="Line 20"/>
          <p:cNvSpPr>
            <a:spLocks noChangeShapeType="1"/>
          </p:cNvSpPr>
          <p:nvPr/>
        </p:nvSpPr>
        <p:spPr bwMode="auto">
          <a:xfrm flipV="1">
            <a:off x="9458640" y="5242560"/>
            <a:ext cx="0" cy="914400"/>
          </a:xfrm>
          <a:prstGeom prst="line">
            <a:avLst/>
          </a:prstGeom>
          <a:noFill/>
          <a:ln w="76200">
            <a:solidFill>
              <a:schemeClr val="tx1"/>
            </a:solidFill>
            <a:round/>
            <a:headEnd/>
            <a:tailEn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ChangeArrowheads="1"/>
          </p:cNvSpPr>
          <p:nvPr/>
        </p:nvSpPr>
        <p:spPr bwMode="auto">
          <a:xfrm>
            <a:off x="2830513" y="579438"/>
            <a:ext cx="7734300" cy="707886"/>
          </a:xfrm>
          <a:prstGeom prst="rect">
            <a:avLst/>
          </a:prstGeom>
          <a:noFill/>
          <a:ln w="9525">
            <a:noFill/>
            <a:miter lim="800000"/>
            <a:headEnd/>
            <a:tailEnd/>
          </a:ln>
          <a:effectLst/>
        </p:spPr>
        <p:txBody>
          <a:bodyPr>
            <a:spAutoFit/>
          </a:bodyPr>
          <a:lstStyle/>
          <a:p>
            <a:r>
              <a:rPr lang="en-US" sz="4000" dirty="0">
                <a:solidFill>
                  <a:srgbClr val="008000"/>
                </a:solidFill>
              </a:rPr>
              <a:t>Histogram Equalization - Summary</a:t>
            </a:r>
          </a:p>
        </p:txBody>
      </p:sp>
      <p:sp>
        <p:nvSpPr>
          <p:cNvPr id="206851" name="Text Box 3"/>
          <p:cNvSpPr txBox="1">
            <a:spLocks noChangeArrowheads="1"/>
          </p:cNvSpPr>
          <p:nvPr/>
        </p:nvSpPr>
        <p:spPr bwMode="auto">
          <a:xfrm>
            <a:off x="1617517" y="1625667"/>
            <a:ext cx="8821883" cy="4985980"/>
          </a:xfrm>
          <a:prstGeom prst="rect">
            <a:avLst/>
          </a:prstGeom>
          <a:noFill/>
          <a:ln w="9525">
            <a:noFill/>
            <a:miter lim="800000"/>
            <a:headEnd/>
            <a:tailEnd/>
          </a:ln>
          <a:effectLst/>
        </p:spPr>
        <p:txBody>
          <a:bodyPr wrap="square">
            <a:spAutoFit/>
          </a:bodyPr>
          <a:lstStyle/>
          <a:p>
            <a:pPr marL="457200" indent="-457200" algn="just">
              <a:spcBef>
                <a:spcPts val="0"/>
              </a:spcBef>
              <a:spcAft>
                <a:spcPts val="600"/>
              </a:spcAft>
              <a:buFont typeface="+mj-lt"/>
              <a:buAutoNum type="arabicPeriod"/>
            </a:pPr>
            <a:r>
              <a:rPr lang="en-US" dirty="0"/>
              <a:t>After histogram equalization, the intensity values are more effectively distributed over the histogram range. </a:t>
            </a:r>
          </a:p>
          <a:p>
            <a:pPr marL="457200" indent="-457200" algn="just">
              <a:spcBef>
                <a:spcPts val="0"/>
              </a:spcBef>
              <a:spcAft>
                <a:spcPts val="600"/>
              </a:spcAft>
              <a:buFont typeface="+mj-lt"/>
              <a:buAutoNum type="arabicPeriod"/>
            </a:pPr>
            <a:r>
              <a:rPr lang="en-US" dirty="0"/>
              <a:t>C</a:t>
            </a:r>
            <a:r>
              <a:rPr lang="en-US" dirty="0">
                <a:solidFill>
                  <a:schemeClr val="tx2"/>
                </a:solidFill>
              </a:rPr>
              <a:t>ontrast is increased.</a:t>
            </a:r>
            <a:endParaRPr lang="en-US" dirty="0"/>
          </a:p>
          <a:p>
            <a:pPr marL="457200" indent="-457200" algn="just">
              <a:spcBef>
                <a:spcPts val="0"/>
              </a:spcBef>
              <a:spcAft>
                <a:spcPts val="600"/>
              </a:spcAft>
              <a:buFont typeface="+mj-lt"/>
              <a:buAutoNum type="arabicPeriod"/>
            </a:pPr>
            <a:r>
              <a:rPr lang="en-US" dirty="0">
                <a:solidFill>
                  <a:schemeClr val="tx2"/>
                </a:solidFill>
              </a:rPr>
              <a:t>Repeated histogram equalization does not change image.</a:t>
            </a:r>
          </a:p>
          <a:p>
            <a:pPr marL="457200" indent="-457200" algn="just">
              <a:spcBef>
                <a:spcPts val="0"/>
              </a:spcBef>
              <a:spcAft>
                <a:spcPts val="600"/>
              </a:spcAft>
              <a:buFont typeface="+mj-lt"/>
              <a:buAutoNum type="arabicPeriod"/>
            </a:pPr>
            <a:r>
              <a:rPr lang="en-US" dirty="0">
                <a:solidFill>
                  <a:schemeClr val="tx2"/>
                </a:solidFill>
              </a:rPr>
              <a:t>If the pixel </a:t>
            </a:r>
            <a:r>
              <a:rPr lang="en-US" i="1" dirty="0">
                <a:solidFill>
                  <a:schemeClr val="tx2"/>
                </a:solidFill>
              </a:rPr>
              <a:t>p</a:t>
            </a:r>
            <a:r>
              <a:rPr lang="en-US" dirty="0">
                <a:solidFill>
                  <a:schemeClr val="tx2"/>
                </a:solidFill>
              </a:rPr>
              <a:t> is the brightest pixel in range </a:t>
            </a:r>
            <a:r>
              <a:rPr lang="en-US" i="1" dirty="0">
                <a:solidFill>
                  <a:schemeClr val="tx2"/>
                </a:solidFill>
              </a:rPr>
              <a:t>x</a:t>
            </a:r>
            <a:r>
              <a:rPr lang="en-US" dirty="0">
                <a:solidFill>
                  <a:schemeClr val="tx2"/>
                </a:solidFill>
              </a:rPr>
              <a:t>, it will remain the brightest pixel.</a:t>
            </a:r>
          </a:p>
          <a:p>
            <a:pPr marL="457200" indent="-457200" algn="just">
              <a:spcBef>
                <a:spcPts val="0"/>
              </a:spcBef>
              <a:spcAft>
                <a:spcPts val="600"/>
              </a:spcAft>
              <a:buFont typeface="+mj-lt"/>
              <a:buAutoNum type="arabicPeriod"/>
            </a:pPr>
            <a:r>
              <a:rPr lang="en-US" dirty="0">
                <a:solidFill>
                  <a:schemeClr val="tx2"/>
                </a:solidFill>
              </a:rPr>
              <a:t>Frequencies of gray-levels in histogram equalized image are not exactly same due to the discrete values and round off.</a:t>
            </a:r>
          </a:p>
          <a:p>
            <a:pPr marL="457200" indent="-457200" algn="just">
              <a:spcBef>
                <a:spcPts val="0"/>
              </a:spcBef>
              <a:spcAft>
                <a:spcPts val="600"/>
              </a:spcAft>
              <a:buFont typeface="+mj-lt"/>
              <a:buAutoNum type="arabicPeriod"/>
            </a:pPr>
            <a:r>
              <a:rPr lang="en-US" dirty="0"/>
              <a:t># If the transformation is monotone increasing, g</a:t>
            </a:r>
            <a:r>
              <a:rPr lang="en-US" dirty="0">
                <a:solidFill>
                  <a:schemeClr val="tx2"/>
                </a:solidFill>
              </a:rPr>
              <a:t>rey level order of the image is preserved</a:t>
            </a:r>
            <a:r>
              <a:rPr lang="en-US" dirty="0"/>
              <a:t>, such that for any two grey levels </a:t>
            </a:r>
            <a:r>
              <a:rPr lang="en-US" i="1" dirty="0"/>
              <a:t>t</a:t>
            </a:r>
            <a:r>
              <a:rPr lang="en-US" baseline="-25000" dirty="0"/>
              <a:t>1</a:t>
            </a:r>
            <a:r>
              <a:rPr lang="en-US" dirty="0"/>
              <a:t> and </a:t>
            </a:r>
            <a:r>
              <a:rPr lang="en-US" i="1" dirty="0"/>
              <a:t>t</a:t>
            </a:r>
            <a:r>
              <a:rPr lang="en-US" baseline="-25000" dirty="0"/>
              <a:t>2</a:t>
            </a:r>
            <a:r>
              <a:rPr lang="en-US" dirty="0"/>
              <a:t> , and their   corresponding transformed values  </a:t>
            </a:r>
            <a:r>
              <a:rPr lang="en-US" i="1" dirty="0"/>
              <a:t>T</a:t>
            </a:r>
            <a:r>
              <a:rPr lang="en-US" dirty="0"/>
              <a:t>[</a:t>
            </a:r>
            <a:r>
              <a:rPr lang="en-US" i="1" dirty="0"/>
              <a:t>t</a:t>
            </a:r>
            <a:r>
              <a:rPr lang="en-US" baseline="-25000" dirty="0"/>
              <a:t>1</a:t>
            </a:r>
            <a:r>
              <a:rPr lang="en-US" dirty="0"/>
              <a:t>] and </a:t>
            </a:r>
            <a:r>
              <a:rPr lang="en-US" i="1" dirty="0"/>
              <a:t>T</a:t>
            </a:r>
            <a:r>
              <a:rPr lang="en-US" dirty="0"/>
              <a:t>[</a:t>
            </a:r>
            <a:r>
              <a:rPr lang="en-US" i="1" dirty="0"/>
              <a:t>t</a:t>
            </a:r>
            <a:r>
              <a:rPr lang="en-US" baseline="-25000" dirty="0"/>
              <a:t>2</a:t>
            </a:r>
            <a:r>
              <a:rPr lang="en-US" dirty="0"/>
              <a:t>]:</a:t>
            </a:r>
            <a:endParaRPr lang="en-US" sz="1200" dirty="0"/>
          </a:p>
          <a:p>
            <a:pPr algn="just">
              <a:spcBef>
                <a:spcPts val="0"/>
              </a:spcBef>
              <a:spcAft>
                <a:spcPts val="600"/>
              </a:spcAft>
            </a:pPr>
            <a:r>
              <a:rPr lang="en-US" dirty="0"/>
              <a:t>	   </a:t>
            </a:r>
            <a:r>
              <a:rPr lang="en-US" i="1" dirty="0"/>
              <a:t>t</a:t>
            </a:r>
            <a:r>
              <a:rPr lang="en-US" baseline="-25000" dirty="0"/>
              <a:t>1</a:t>
            </a:r>
            <a:r>
              <a:rPr lang="en-US" dirty="0"/>
              <a:t> &lt; </a:t>
            </a:r>
            <a:r>
              <a:rPr lang="en-US" i="1" dirty="0"/>
              <a:t>t</a:t>
            </a:r>
            <a:r>
              <a:rPr lang="en-US" baseline="-25000" dirty="0"/>
              <a:t>2</a:t>
            </a:r>
            <a:r>
              <a:rPr lang="en-US" dirty="0"/>
              <a:t>   if and only if </a:t>
            </a:r>
            <a:r>
              <a:rPr lang="en-US" i="1" dirty="0"/>
              <a:t>T</a:t>
            </a:r>
            <a:r>
              <a:rPr lang="en-US" dirty="0"/>
              <a:t>[</a:t>
            </a:r>
            <a:r>
              <a:rPr lang="en-US" i="1" dirty="0"/>
              <a:t>t</a:t>
            </a:r>
            <a:r>
              <a:rPr lang="en-US" baseline="-25000" dirty="0"/>
              <a:t>1</a:t>
            </a:r>
            <a:r>
              <a:rPr lang="en-US" dirty="0"/>
              <a:t>] &lt;</a:t>
            </a:r>
            <a:r>
              <a:rPr lang="en-US" sz="1100" dirty="0"/>
              <a:t> </a:t>
            </a:r>
            <a:r>
              <a:rPr lang="en-US" i="1" dirty="0"/>
              <a:t>T</a:t>
            </a:r>
            <a:r>
              <a:rPr lang="en-US" dirty="0"/>
              <a:t>[</a:t>
            </a:r>
            <a:r>
              <a:rPr lang="en-US" i="1" dirty="0"/>
              <a:t>t</a:t>
            </a:r>
            <a:r>
              <a:rPr lang="en-US" baseline="-25000" dirty="0"/>
              <a:t>2</a:t>
            </a:r>
            <a:r>
              <a:rPr lang="en-US" dirty="0"/>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ChangeArrowheads="1"/>
          </p:cNvSpPr>
          <p:nvPr/>
        </p:nvSpPr>
        <p:spPr bwMode="auto">
          <a:xfrm>
            <a:off x="2830513" y="579438"/>
            <a:ext cx="7734300" cy="707886"/>
          </a:xfrm>
          <a:prstGeom prst="rect">
            <a:avLst/>
          </a:prstGeom>
          <a:noFill/>
          <a:ln w="9525">
            <a:noFill/>
            <a:miter lim="800000"/>
            <a:headEnd/>
            <a:tailEnd/>
          </a:ln>
          <a:effectLst/>
        </p:spPr>
        <p:txBody>
          <a:bodyPr>
            <a:spAutoFit/>
          </a:bodyPr>
          <a:lstStyle/>
          <a:p>
            <a:r>
              <a:rPr lang="en-US" sz="4000" dirty="0">
                <a:solidFill>
                  <a:srgbClr val="008000"/>
                </a:solidFill>
              </a:rPr>
              <a:t>Histogram Equalization in </a:t>
            </a:r>
            <a:r>
              <a:rPr lang="en-US" sz="4000" dirty="0" err="1">
                <a:solidFill>
                  <a:srgbClr val="008000"/>
                </a:solidFill>
              </a:rPr>
              <a:t>Matlab</a:t>
            </a:r>
            <a:endParaRPr lang="en-US" sz="4000" dirty="0">
              <a:solidFill>
                <a:srgbClr val="008000"/>
              </a:solidFill>
            </a:endParaRPr>
          </a:p>
        </p:txBody>
      </p:sp>
      <p:sp>
        <p:nvSpPr>
          <p:cNvPr id="207875" name="Text Box 3"/>
          <p:cNvSpPr txBox="1">
            <a:spLocks noChangeArrowheads="1"/>
          </p:cNvSpPr>
          <p:nvPr/>
        </p:nvSpPr>
        <p:spPr bwMode="auto">
          <a:xfrm>
            <a:off x="1606550" y="1671638"/>
            <a:ext cx="3295650" cy="1754326"/>
          </a:xfrm>
          <a:prstGeom prst="rect">
            <a:avLst/>
          </a:prstGeom>
          <a:noFill/>
          <a:ln w="9525">
            <a:noFill/>
            <a:miter lim="800000"/>
            <a:headEnd/>
            <a:tailEnd/>
          </a:ln>
          <a:effectLst/>
        </p:spPr>
        <p:txBody>
          <a:bodyPr>
            <a:spAutoFit/>
          </a:bodyPr>
          <a:lstStyle/>
          <a:p>
            <a:r>
              <a:rPr lang="en-US" sz="1800" dirty="0"/>
              <a:t>&gt;&gt; f = </a:t>
            </a:r>
            <a:r>
              <a:rPr lang="en-US" sz="1800" dirty="0" err="1"/>
              <a:t>imread</a:t>
            </a:r>
            <a:r>
              <a:rPr lang="en-US" sz="1800" dirty="0"/>
              <a:t>('pollen.tif');</a:t>
            </a:r>
          </a:p>
          <a:p>
            <a:r>
              <a:rPr lang="en-US" sz="1800" dirty="0"/>
              <a:t>&gt;&gt; h = </a:t>
            </a:r>
            <a:r>
              <a:rPr lang="en-US" sz="1800" dirty="0" err="1"/>
              <a:t>histeq</a:t>
            </a:r>
            <a:r>
              <a:rPr lang="en-US" sz="1800" dirty="0"/>
              <a:t>(f);</a:t>
            </a:r>
          </a:p>
          <a:p>
            <a:r>
              <a:rPr lang="en-US" sz="1800" dirty="0"/>
              <a:t>&gt;&gt; subplot(2,2,1), </a:t>
            </a:r>
            <a:r>
              <a:rPr lang="en-US" sz="1800" dirty="0" err="1"/>
              <a:t>imshow</a:t>
            </a:r>
            <a:r>
              <a:rPr lang="en-US" sz="1800" dirty="0"/>
              <a:t>(f), subplot(2,2,2), histogram(f), subplot(2,2,3), </a:t>
            </a:r>
            <a:r>
              <a:rPr lang="en-US" sz="1800" dirty="0" err="1"/>
              <a:t>imshow</a:t>
            </a:r>
            <a:r>
              <a:rPr lang="en-US" sz="1800" dirty="0"/>
              <a:t>(h), subplot(2,2,4), histogram(h)</a:t>
            </a:r>
          </a:p>
        </p:txBody>
      </p:sp>
      <p:pic>
        <p:nvPicPr>
          <p:cNvPr id="207876" name="Picture 4"/>
          <p:cNvPicPr>
            <a:picLocks noChangeAspect="1" noChangeArrowheads="1"/>
          </p:cNvPicPr>
          <p:nvPr/>
        </p:nvPicPr>
        <p:blipFill>
          <a:blip r:embed="rId2" cstate="print"/>
          <a:srcRect/>
          <a:stretch>
            <a:fillRect/>
          </a:stretch>
        </p:blipFill>
        <p:spPr bwMode="auto">
          <a:xfrm>
            <a:off x="7354888" y="1530350"/>
            <a:ext cx="3313112" cy="4413250"/>
          </a:xfrm>
          <a:prstGeom prst="rect">
            <a:avLst/>
          </a:prstGeom>
          <a:noFill/>
          <a:ln w="9525">
            <a:noFill/>
            <a:miter lim="800000"/>
            <a:headEnd/>
            <a:tailEnd/>
          </a:ln>
          <a:effectLst/>
        </p:spPr>
      </p:pic>
      <p:pic>
        <p:nvPicPr>
          <p:cNvPr id="207877" name="Picture 5"/>
          <p:cNvPicPr>
            <a:picLocks noChangeAspect="1" noChangeArrowheads="1"/>
          </p:cNvPicPr>
          <p:nvPr/>
        </p:nvPicPr>
        <p:blipFill>
          <a:blip r:embed="rId3" cstate="print"/>
          <a:srcRect/>
          <a:stretch>
            <a:fillRect/>
          </a:stretch>
        </p:blipFill>
        <p:spPr bwMode="auto">
          <a:xfrm>
            <a:off x="6753226" y="6251159"/>
            <a:ext cx="3859213" cy="663575"/>
          </a:xfrm>
          <a:prstGeom prst="rect">
            <a:avLst/>
          </a:prstGeom>
          <a:noFill/>
          <a:ln w="9525">
            <a:noFill/>
            <a:miter lim="800000"/>
            <a:headEnd/>
            <a:tailEnd/>
          </a:ln>
          <a:effectLst/>
        </p:spPr>
      </p:pic>
      <p:pic>
        <p:nvPicPr>
          <p:cNvPr id="207878" name="Picture 6"/>
          <p:cNvPicPr>
            <a:picLocks noChangeAspect="1" noChangeArrowheads="1"/>
          </p:cNvPicPr>
          <p:nvPr/>
        </p:nvPicPr>
        <p:blipFill>
          <a:blip r:embed="rId4" cstate="print"/>
          <a:srcRect/>
          <a:stretch>
            <a:fillRect/>
          </a:stretch>
        </p:blipFill>
        <p:spPr bwMode="auto">
          <a:xfrm>
            <a:off x="4829175" y="1536700"/>
            <a:ext cx="2579688" cy="4387850"/>
          </a:xfrm>
          <a:prstGeom prst="rect">
            <a:avLst/>
          </a:prstGeom>
          <a:noFill/>
          <a:ln w="9525">
            <a:noFill/>
            <a:miter lim="800000"/>
            <a:headEnd/>
            <a:tailEnd/>
          </a:ln>
          <a:effectLst/>
        </p:spPr>
      </p:pic>
      <p:pic>
        <p:nvPicPr>
          <p:cNvPr id="207879" name="Picture 7"/>
          <p:cNvPicPr>
            <a:picLocks noChangeAspect="1" noChangeArrowheads="1"/>
          </p:cNvPicPr>
          <p:nvPr/>
        </p:nvPicPr>
        <p:blipFill>
          <a:blip r:embed="rId5" cstate="print"/>
          <a:srcRect/>
          <a:stretch>
            <a:fillRect/>
          </a:stretch>
        </p:blipFill>
        <p:spPr bwMode="auto">
          <a:xfrm>
            <a:off x="1536700" y="6240047"/>
            <a:ext cx="5162550" cy="587375"/>
          </a:xfrm>
          <a:prstGeom prst="rect">
            <a:avLst/>
          </a:prstGeom>
          <a:noFill/>
          <a:ln w="9525">
            <a:noFill/>
            <a:miter lim="800000"/>
            <a:headEnd/>
            <a:tailEnd/>
          </a:ln>
          <a:effectLst/>
        </p:spPr>
      </p:pic>
      <p:pic>
        <p:nvPicPr>
          <p:cNvPr id="9" name="Picture 8"/>
          <p:cNvPicPr/>
          <p:nvPr/>
        </p:nvPicPr>
        <p:blipFill rotWithShape="1">
          <a:blip r:embed="rId6" cstate="print">
            <a:extLst>
              <a:ext uri="{28A0092B-C50C-407E-A947-70E740481C1C}">
                <a14:useLocalDpi xmlns:a14="http://schemas.microsoft.com/office/drawing/2010/main" val="0"/>
              </a:ext>
            </a:extLst>
          </a:blip>
          <a:srcRect l="15847" t="2721" r="6765" b="4830"/>
          <a:stretch/>
        </p:blipFill>
        <p:spPr bwMode="auto">
          <a:xfrm>
            <a:off x="1639611" y="3354772"/>
            <a:ext cx="3104666" cy="2787608"/>
          </a:xfrm>
          <a:prstGeom prst="rect">
            <a:avLst/>
          </a:prstGeom>
          <a:noFill/>
          <a:ln>
            <a:noFill/>
          </a:ln>
          <a:extLst>
            <a:ext uri="{53640926-AAD7-44D8-BBD7-CCE9431645EC}">
              <a14:shadowObscured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7875"/>
                                        </p:tgtEl>
                                        <p:attrNameLst>
                                          <p:attrName>style.visibility</p:attrName>
                                        </p:attrNameLst>
                                      </p:cBhvr>
                                      <p:to>
                                        <p:strVal val="visible"/>
                                      </p:to>
                                    </p:set>
                                    <p:anim calcmode="lin" valueType="num">
                                      <p:cBhvr additive="base">
                                        <p:cTn id="7" dur="500" fill="hold"/>
                                        <p:tgtEl>
                                          <p:spTgt spid="207875"/>
                                        </p:tgtEl>
                                        <p:attrNameLst>
                                          <p:attrName>ppt_x</p:attrName>
                                        </p:attrNameLst>
                                      </p:cBhvr>
                                      <p:tavLst>
                                        <p:tav tm="0">
                                          <p:val>
                                            <p:strVal val="#ppt_x"/>
                                          </p:val>
                                        </p:tav>
                                        <p:tav tm="100000">
                                          <p:val>
                                            <p:strVal val="#ppt_x"/>
                                          </p:val>
                                        </p:tav>
                                      </p:tavLst>
                                    </p:anim>
                                    <p:anim calcmode="lin" valueType="num">
                                      <p:cBhvr additive="base">
                                        <p:cTn id="8" dur="500" fill="hold"/>
                                        <p:tgtEl>
                                          <p:spTgt spid="2078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Text Box 3"/>
          <p:cNvSpPr txBox="1">
            <a:spLocks noChangeArrowheads="1"/>
          </p:cNvSpPr>
          <p:nvPr/>
        </p:nvSpPr>
        <p:spPr bwMode="auto">
          <a:xfrm>
            <a:off x="2128838" y="169068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10948" name="Text Box 4"/>
          <p:cNvSpPr txBox="1">
            <a:spLocks noChangeArrowheads="1"/>
          </p:cNvSpPr>
          <p:nvPr/>
        </p:nvSpPr>
        <p:spPr bwMode="auto">
          <a:xfrm>
            <a:off x="1801814" y="1766888"/>
            <a:ext cx="8624887" cy="3046988"/>
          </a:xfrm>
          <a:prstGeom prst="rect">
            <a:avLst/>
          </a:prstGeom>
          <a:noFill/>
          <a:ln w="9525" algn="ctr">
            <a:noFill/>
            <a:miter lim="800000"/>
            <a:headEnd/>
            <a:tailEnd/>
          </a:ln>
          <a:effectLst/>
        </p:spPr>
        <p:txBody>
          <a:bodyPr>
            <a:spAutoFit/>
          </a:bodyPr>
          <a:lstStyle/>
          <a:p>
            <a:pPr algn="just"/>
            <a:r>
              <a:rPr lang="en-US" sz="3200" dirty="0"/>
              <a:t>Histogram matching is similar to histogram equalization, except that instead of trying to make the output image have a flat histogram, we would like it to have a histogram of a specified shape, say </a:t>
            </a:r>
            <a:r>
              <a:rPr lang="en-US" sz="3200" i="1" dirty="0" err="1"/>
              <a:t>p</a:t>
            </a:r>
            <a:r>
              <a:rPr lang="en-US" sz="3200" i="1" baseline="-25000" dirty="0" err="1"/>
              <a:t>z</a:t>
            </a:r>
            <a:r>
              <a:rPr lang="en-US" sz="3200" dirty="0"/>
              <a:t>(</a:t>
            </a:r>
            <a:r>
              <a:rPr lang="en-US" sz="3200" i="1" dirty="0"/>
              <a:t>z</a:t>
            </a:r>
            <a:r>
              <a:rPr lang="en-US" sz="3200" dirty="0"/>
              <a:t>).</a:t>
            </a:r>
          </a:p>
          <a:p>
            <a:pPr marL="457200" indent="-457200" algn="just"/>
            <a:endParaRPr lang="en-US" sz="3200" dirty="0"/>
          </a:p>
        </p:txBody>
      </p:sp>
      <p:sp>
        <p:nvSpPr>
          <p:cNvPr id="5"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899" name="Picture 3"/>
          <p:cNvPicPr>
            <a:picLocks noChangeAspect="1" noChangeArrowheads="1"/>
          </p:cNvPicPr>
          <p:nvPr/>
        </p:nvPicPr>
        <p:blipFill>
          <a:blip r:embed="rId3" cstate="print"/>
          <a:srcRect/>
          <a:stretch>
            <a:fillRect/>
          </a:stretch>
        </p:blipFill>
        <p:spPr bwMode="auto">
          <a:xfrm>
            <a:off x="6173788" y="1582739"/>
            <a:ext cx="4494212" cy="2643187"/>
          </a:xfrm>
          <a:prstGeom prst="rect">
            <a:avLst/>
          </a:prstGeom>
          <a:noFill/>
          <a:ln w="9525">
            <a:noFill/>
            <a:miter lim="800000"/>
            <a:headEnd/>
            <a:tailEnd/>
          </a:ln>
          <a:effectLst/>
        </p:spPr>
      </p:pic>
      <p:pic>
        <p:nvPicPr>
          <p:cNvPr id="208900" name="Picture 4"/>
          <p:cNvPicPr>
            <a:picLocks noChangeAspect="1" noChangeArrowheads="1"/>
          </p:cNvPicPr>
          <p:nvPr/>
        </p:nvPicPr>
        <p:blipFill>
          <a:blip r:embed="rId4" cstate="print"/>
          <a:srcRect/>
          <a:stretch>
            <a:fillRect/>
          </a:stretch>
        </p:blipFill>
        <p:spPr bwMode="auto">
          <a:xfrm>
            <a:off x="6477001" y="4470401"/>
            <a:ext cx="1414463" cy="2174875"/>
          </a:xfrm>
          <a:prstGeom prst="rect">
            <a:avLst/>
          </a:prstGeom>
          <a:noFill/>
          <a:ln w="9525">
            <a:noFill/>
            <a:miter lim="800000"/>
            <a:headEnd/>
            <a:tailEnd/>
          </a:ln>
          <a:effectLst/>
        </p:spPr>
      </p:pic>
      <p:pic>
        <p:nvPicPr>
          <p:cNvPr id="208901" name="Picture 5"/>
          <p:cNvPicPr>
            <a:picLocks noChangeAspect="1" noChangeArrowheads="1"/>
          </p:cNvPicPr>
          <p:nvPr/>
        </p:nvPicPr>
        <p:blipFill>
          <a:blip r:embed="rId5" cstate="print"/>
          <a:srcRect/>
          <a:stretch>
            <a:fillRect/>
          </a:stretch>
        </p:blipFill>
        <p:spPr bwMode="auto">
          <a:xfrm>
            <a:off x="1725613" y="1487488"/>
            <a:ext cx="4437062" cy="4095750"/>
          </a:xfrm>
          <a:prstGeom prst="rect">
            <a:avLst/>
          </a:prstGeom>
          <a:noFill/>
          <a:ln w="9525">
            <a:noFill/>
            <a:miter lim="800000"/>
            <a:headEnd/>
            <a:tailEnd/>
          </a:ln>
          <a:effectLst/>
        </p:spPr>
      </p:pic>
      <p:pic>
        <p:nvPicPr>
          <p:cNvPr id="208902" name="Picture 6"/>
          <p:cNvPicPr>
            <a:picLocks noChangeAspect="1" noChangeArrowheads="1"/>
          </p:cNvPicPr>
          <p:nvPr/>
        </p:nvPicPr>
        <p:blipFill>
          <a:blip r:embed="rId6" cstate="print"/>
          <a:srcRect/>
          <a:stretch>
            <a:fillRect/>
          </a:stretch>
        </p:blipFill>
        <p:spPr bwMode="auto">
          <a:xfrm>
            <a:off x="4411664" y="4289426"/>
            <a:ext cx="1423987" cy="2568575"/>
          </a:xfrm>
          <a:prstGeom prst="rect">
            <a:avLst/>
          </a:prstGeom>
          <a:noFill/>
          <a:ln w="9525">
            <a:noFill/>
            <a:miter lim="800000"/>
            <a:headEnd/>
            <a:tailEnd/>
          </a:ln>
          <a:effectLst/>
        </p:spPr>
      </p:pic>
      <p:sp>
        <p:nvSpPr>
          <p:cNvPr id="7"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graphicFrame>
        <p:nvGraphicFramePr>
          <p:cNvPr id="212997" name="Object 5"/>
          <p:cNvGraphicFramePr>
            <a:graphicFrameLocks noChangeAspect="1"/>
          </p:cNvGraphicFramePr>
          <p:nvPr>
            <p:extLst>
              <p:ext uri="{D42A27DB-BD31-4B8C-83A1-F6EECF244321}">
                <p14:modId xmlns:p14="http://schemas.microsoft.com/office/powerpoint/2010/main" val="2511477882"/>
              </p:ext>
            </p:extLst>
          </p:nvPr>
        </p:nvGraphicFramePr>
        <p:xfrm>
          <a:off x="5649712" y="1915712"/>
          <a:ext cx="3745671" cy="705822"/>
        </p:xfrm>
        <a:graphic>
          <a:graphicData uri="http://schemas.openxmlformats.org/presentationml/2006/ole">
            <mc:AlternateContent xmlns:mc="http://schemas.openxmlformats.org/markup-compatibility/2006">
              <mc:Choice xmlns:v="urn:schemas-microsoft-com:vml" Requires="v">
                <p:oleObj spid="_x0000_s213219" name="Equation" r:id="rId4" imgW="1752480" imgH="330120" progId="Equation.3">
                  <p:embed/>
                </p:oleObj>
              </mc:Choice>
              <mc:Fallback>
                <p:oleObj name="Equation" r:id="rId4" imgW="1752480" imgH="330120" progId="Equation.3">
                  <p:embed/>
                  <p:pic>
                    <p:nvPicPr>
                      <p:cNvPr id="0" name="Picture 5"/>
                      <p:cNvPicPr>
                        <a:picLocks noChangeAspect="1" noChangeArrowheads="1"/>
                      </p:cNvPicPr>
                      <p:nvPr/>
                    </p:nvPicPr>
                    <p:blipFill>
                      <a:blip r:embed="rId5"/>
                      <a:srcRect/>
                      <a:stretch>
                        <a:fillRect/>
                      </a:stretch>
                    </p:blipFill>
                    <p:spPr bwMode="auto">
                      <a:xfrm>
                        <a:off x="5649712" y="1915712"/>
                        <a:ext cx="3745671" cy="705822"/>
                      </a:xfrm>
                      <a:prstGeom prst="rect">
                        <a:avLst/>
                      </a:prstGeom>
                      <a:noFill/>
                      <a:extLst/>
                    </p:spPr>
                  </p:pic>
                </p:oleObj>
              </mc:Fallback>
            </mc:AlternateContent>
          </a:graphicData>
        </a:graphic>
      </p:graphicFrame>
      <p:graphicFrame>
        <p:nvGraphicFramePr>
          <p:cNvPr id="212998" name="Object 6"/>
          <p:cNvGraphicFramePr>
            <a:graphicFrameLocks noChangeAspect="1"/>
          </p:cNvGraphicFramePr>
          <p:nvPr>
            <p:extLst>
              <p:ext uri="{D42A27DB-BD31-4B8C-83A1-F6EECF244321}">
                <p14:modId xmlns:p14="http://schemas.microsoft.com/office/powerpoint/2010/main" val="266336563"/>
              </p:ext>
            </p:extLst>
          </p:nvPr>
        </p:nvGraphicFramePr>
        <p:xfrm>
          <a:off x="5665662" y="3232392"/>
          <a:ext cx="4106789" cy="762690"/>
        </p:xfrm>
        <a:graphic>
          <a:graphicData uri="http://schemas.openxmlformats.org/presentationml/2006/ole">
            <mc:AlternateContent xmlns:mc="http://schemas.openxmlformats.org/markup-compatibility/2006">
              <mc:Choice xmlns:v="urn:schemas-microsoft-com:vml" Requires="v">
                <p:oleObj spid="_x0000_s213220" name="Equation" r:id="rId6" imgW="1777680" imgH="330120" progId="Equation.3">
                  <p:embed/>
                </p:oleObj>
              </mc:Choice>
              <mc:Fallback>
                <p:oleObj name="Equation" r:id="rId6" imgW="1777680" imgH="330120" progId="Equation.3">
                  <p:embed/>
                  <p:pic>
                    <p:nvPicPr>
                      <p:cNvPr id="0" name="Picture 6"/>
                      <p:cNvPicPr>
                        <a:picLocks noChangeAspect="1" noChangeArrowheads="1"/>
                      </p:cNvPicPr>
                      <p:nvPr/>
                    </p:nvPicPr>
                    <p:blipFill>
                      <a:blip r:embed="rId7"/>
                      <a:srcRect/>
                      <a:stretch>
                        <a:fillRect/>
                      </a:stretch>
                    </p:blipFill>
                    <p:spPr bwMode="auto">
                      <a:xfrm>
                        <a:off x="5665662" y="3232392"/>
                        <a:ext cx="4106789" cy="762690"/>
                      </a:xfrm>
                      <a:prstGeom prst="rect">
                        <a:avLst/>
                      </a:prstGeom>
                      <a:noFill/>
                      <a:ln>
                        <a:noFill/>
                      </a:ln>
                      <a:effectLst/>
                      <a:extLst/>
                    </p:spPr>
                  </p:pic>
                </p:oleObj>
              </mc:Fallback>
            </mc:AlternateContent>
          </a:graphicData>
        </a:graphic>
      </p:graphicFrame>
      <p:sp>
        <p:nvSpPr>
          <p:cNvPr id="212999" name="Text Box 7"/>
          <p:cNvSpPr txBox="1">
            <a:spLocks noChangeArrowheads="1"/>
          </p:cNvSpPr>
          <p:nvPr/>
        </p:nvSpPr>
        <p:spPr bwMode="auto">
          <a:xfrm>
            <a:off x="1614026" y="1531587"/>
            <a:ext cx="8667475" cy="4585871"/>
          </a:xfrm>
          <a:prstGeom prst="rect">
            <a:avLst/>
          </a:prstGeom>
          <a:noFill/>
          <a:ln w="9525" algn="ctr">
            <a:noFill/>
            <a:miter lim="800000"/>
            <a:headEnd/>
            <a:tailEnd/>
          </a:ln>
          <a:effectLst/>
        </p:spPr>
        <p:txBody>
          <a:bodyPr wrap="square">
            <a:spAutoFit/>
          </a:bodyPr>
          <a:lstStyle/>
          <a:p>
            <a:r>
              <a:rPr lang="en-US" dirty="0"/>
              <a:t>1. We obtain </a:t>
            </a:r>
            <a:r>
              <a:rPr lang="en-US" i="1" dirty="0" err="1"/>
              <a:t>p</a:t>
            </a:r>
            <a:r>
              <a:rPr lang="en-US" i="1" baseline="-25000" dirty="0" err="1"/>
              <a:t>r</a:t>
            </a:r>
            <a:r>
              <a:rPr lang="en-US" dirty="0"/>
              <a:t>(</a:t>
            </a:r>
            <a:r>
              <a:rPr lang="en-US" i="1" dirty="0"/>
              <a:t>r</a:t>
            </a:r>
            <a:r>
              <a:rPr lang="en-US" dirty="0"/>
              <a:t>) from the input image and use</a:t>
            </a:r>
          </a:p>
          <a:p>
            <a:endParaRPr lang="en-US" sz="1600" dirty="0"/>
          </a:p>
          <a:p>
            <a:endParaRPr lang="en-US" dirty="0"/>
          </a:p>
          <a:p>
            <a:r>
              <a:rPr lang="en-US" dirty="0"/>
              <a:t>to obtain intensity values s.</a:t>
            </a:r>
          </a:p>
          <a:p>
            <a:endParaRPr lang="en-US" sz="1200" dirty="0"/>
          </a:p>
          <a:p>
            <a:r>
              <a:rPr lang="en-US" dirty="0"/>
              <a:t>2. Use the specified PDF in</a:t>
            </a:r>
          </a:p>
          <a:p>
            <a:endParaRPr lang="en-US" dirty="0"/>
          </a:p>
          <a:p>
            <a:endParaRPr lang="en-US" sz="1200" dirty="0"/>
          </a:p>
          <a:p>
            <a:r>
              <a:rPr lang="en-US" dirty="0"/>
              <a:t>to obtain the transformed function </a:t>
            </a:r>
            <a:r>
              <a:rPr lang="en-US" i="1" dirty="0"/>
              <a:t>G</a:t>
            </a:r>
            <a:r>
              <a:rPr lang="en-US" dirty="0"/>
              <a:t>(</a:t>
            </a:r>
            <a:r>
              <a:rPr lang="en-US" i="1" dirty="0"/>
              <a:t>z</a:t>
            </a:r>
            <a:r>
              <a:rPr lang="en-US" dirty="0"/>
              <a:t>).</a:t>
            </a:r>
          </a:p>
          <a:p>
            <a:pPr>
              <a:buFont typeface="Arial Unicode MS" pitchFamily="34" charset="-128"/>
              <a:buNone/>
            </a:pPr>
            <a:endParaRPr lang="en-US" sz="1200" dirty="0"/>
          </a:p>
          <a:p>
            <a:pPr>
              <a:buFont typeface="Arial Unicode MS" pitchFamily="34" charset="-128"/>
              <a:buNone/>
            </a:pPr>
            <a:r>
              <a:rPr lang="en-US" dirty="0"/>
              <a:t>3. We can find </a:t>
            </a:r>
            <a:r>
              <a:rPr lang="en-US" i="1" dirty="0"/>
              <a:t>z</a:t>
            </a:r>
            <a:r>
              <a:rPr lang="en-US" dirty="0"/>
              <a:t> = </a:t>
            </a:r>
            <a:r>
              <a:rPr lang="en-US" i="1" dirty="0"/>
              <a:t>G</a:t>
            </a:r>
            <a:r>
              <a:rPr lang="en-US" baseline="30000" dirty="0"/>
              <a:t>-1</a:t>
            </a:r>
            <a:r>
              <a:rPr lang="en-US" dirty="0"/>
              <a:t>(</a:t>
            </a:r>
            <a:r>
              <a:rPr lang="en-US" i="1" dirty="0"/>
              <a:t>s</a:t>
            </a:r>
            <a:r>
              <a:rPr lang="en-US" dirty="0"/>
              <a:t>) whose PDF is equal to the specified PDF </a:t>
            </a:r>
            <a:r>
              <a:rPr lang="en-US" i="1" dirty="0" err="1"/>
              <a:t>p</a:t>
            </a:r>
            <a:r>
              <a:rPr lang="en-US" i="1" baseline="-25000" dirty="0" err="1"/>
              <a:t>z</a:t>
            </a:r>
            <a:r>
              <a:rPr lang="en-US" dirty="0"/>
              <a:t>(</a:t>
            </a:r>
            <a:r>
              <a:rPr lang="en-US" i="1" dirty="0"/>
              <a:t>z</a:t>
            </a:r>
            <a:r>
              <a:rPr lang="en-US" dirty="0"/>
              <a:t>).</a:t>
            </a:r>
          </a:p>
          <a:p>
            <a:pPr>
              <a:buFont typeface="Arial Unicode MS" pitchFamily="34" charset="-128"/>
              <a:buNone/>
            </a:pPr>
            <a:endParaRPr lang="en-US" dirty="0"/>
          </a:p>
          <a:p>
            <a:pPr>
              <a:buFont typeface="Arial Unicode MS" pitchFamily="34" charset="-128"/>
              <a:buNone/>
            </a:pPr>
            <a:r>
              <a:rPr lang="en-US" dirty="0"/>
              <a:t>Note: </a:t>
            </a:r>
            <a:r>
              <a:rPr lang="en-US" sz="2000" i="1" dirty="0"/>
              <a:t>w</a:t>
            </a:r>
            <a:r>
              <a:rPr lang="en-US" sz="2000" dirty="0"/>
              <a:t> is dummy variable of integration</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1556995" y="1600201"/>
            <a:ext cx="8229600" cy="5191125"/>
          </a:xfrm>
        </p:spPr>
        <p:txBody>
          <a:bodyPr/>
          <a:lstStyle/>
          <a:p>
            <a:pPr marL="0" indent="0" eaLnBrk="1" hangingPunct="1">
              <a:buNone/>
            </a:pPr>
            <a:r>
              <a:rPr lang="en-IE" sz="2400" dirty="0"/>
              <a:t>Equalize the initial histogram of the image:</a:t>
            </a:r>
          </a:p>
          <a:p>
            <a:pPr marL="484188" lvl="1" indent="0" eaLnBrk="1" hangingPunct="1"/>
            <a:endParaRPr lang="en-IE" sz="2400" dirty="0"/>
          </a:p>
          <a:p>
            <a:pPr marL="484188" lvl="1" indent="0" eaLnBrk="1" hangingPunct="1"/>
            <a:endParaRPr lang="en-IE" sz="2400" dirty="0"/>
          </a:p>
          <a:p>
            <a:pPr marL="0" indent="0" eaLnBrk="1" hangingPunct="1">
              <a:buNone/>
            </a:pPr>
            <a:endParaRPr lang="en-IE" sz="500" dirty="0"/>
          </a:p>
          <a:p>
            <a:pPr marL="0" indent="0" eaLnBrk="1" hangingPunct="1">
              <a:buNone/>
            </a:pPr>
            <a:r>
              <a:rPr lang="en-IE" sz="2400" dirty="0"/>
              <a:t>Equalize the target histogram:</a:t>
            </a:r>
          </a:p>
          <a:p>
            <a:pPr marL="484188" lvl="1" indent="0" eaLnBrk="1" hangingPunct="1"/>
            <a:endParaRPr lang="en-IE" sz="2400" dirty="0"/>
          </a:p>
          <a:p>
            <a:pPr marL="0" indent="0" eaLnBrk="1" hangingPunct="1">
              <a:buNone/>
            </a:pPr>
            <a:endParaRPr lang="en-IE" sz="1050" dirty="0"/>
          </a:p>
          <a:p>
            <a:pPr marL="0" indent="0" eaLnBrk="1" hangingPunct="1">
              <a:buNone/>
            </a:pPr>
            <a:endParaRPr lang="en-IE" sz="1200" dirty="0"/>
          </a:p>
          <a:p>
            <a:pPr marL="0" indent="0" eaLnBrk="1" hangingPunct="1">
              <a:buNone/>
            </a:pPr>
            <a:r>
              <a:rPr lang="en-US" sz="2400" dirty="0"/>
              <a:t>which is labelled (1) in Figure 3.25 (b),</a:t>
            </a:r>
            <a:endParaRPr lang="en-IE" sz="2000" dirty="0"/>
          </a:p>
          <a:p>
            <a:pPr marL="0" indent="0" eaLnBrk="1" hangingPunct="1">
              <a:buNone/>
            </a:pPr>
            <a:r>
              <a:rPr lang="en-IE" sz="2400" dirty="0"/>
              <a:t>for a value of q so that </a:t>
            </a:r>
            <a:r>
              <a:rPr lang="en-IE" sz="2400" i="1" dirty="0"/>
              <a:t>G</a:t>
            </a:r>
            <a:r>
              <a:rPr lang="en-IE" sz="2400" dirty="0"/>
              <a:t>(</a:t>
            </a:r>
            <a:r>
              <a:rPr lang="en-IE" sz="2400" i="1" dirty="0" err="1"/>
              <a:t>z</a:t>
            </a:r>
            <a:r>
              <a:rPr lang="en-IE" sz="2400" i="1" baseline="-25000" dirty="0" err="1"/>
              <a:t>q</a:t>
            </a:r>
            <a:r>
              <a:rPr lang="en-IE" sz="2400" dirty="0"/>
              <a:t>) = </a:t>
            </a:r>
            <a:r>
              <a:rPr lang="en-IE" sz="2400" i="1" dirty="0" err="1"/>
              <a:t>s</a:t>
            </a:r>
            <a:r>
              <a:rPr lang="en-IE" sz="2400" i="1" baseline="-25000" dirty="0" err="1"/>
              <a:t>k</a:t>
            </a:r>
            <a:r>
              <a:rPr lang="en-IE" sz="2400" dirty="0"/>
              <a:t> = </a:t>
            </a:r>
            <a:r>
              <a:rPr lang="en-IE" sz="2400" i="1" dirty="0"/>
              <a:t>T</a:t>
            </a:r>
            <a:r>
              <a:rPr lang="en-IE" sz="2400" dirty="0"/>
              <a:t>(</a:t>
            </a:r>
            <a:r>
              <a:rPr lang="en-IE" sz="2400" i="1" dirty="0" err="1"/>
              <a:t>r</a:t>
            </a:r>
            <a:r>
              <a:rPr lang="en-IE" sz="2400" i="1" baseline="-25000" dirty="0" err="1"/>
              <a:t>k</a:t>
            </a:r>
            <a:r>
              <a:rPr lang="en-IE" sz="2400" dirty="0"/>
              <a:t>)</a:t>
            </a:r>
            <a:endParaRPr lang="en-IE" sz="2400" baseline="-25000" dirty="0"/>
          </a:p>
          <a:p>
            <a:pPr marL="0" indent="0" eaLnBrk="1" hangingPunct="1">
              <a:buNone/>
            </a:pPr>
            <a:r>
              <a:rPr lang="en-IE" sz="2400" dirty="0"/>
              <a:t>where the inverse transformation is</a:t>
            </a:r>
          </a:p>
          <a:p>
            <a:pPr marL="0" indent="0" eaLnBrk="1" hangingPunct="1">
              <a:buNone/>
            </a:pPr>
            <a:endParaRPr lang="en-IE" sz="2400" dirty="0"/>
          </a:p>
          <a:p>
            <a:pPr marL="0" indent="0" eaLnBrk="1" hangingPunct="1">
              <a:buNone/>
            </a:pPr>
            <a:r>
              <a:rPr lang="en-IE" sz="2400" dirty="0"/>
              <a:t>which is </a:t>
            </a:r>
            <a:r>
              <a:rPr lang="en-US" sz="2400" dirty="0"/>
              <a:t>labelled (2) in Figure 3.25 (b).</a:t>
            </a:r>
            <a:endParaRPr lang="en-IE" sz="2400" dirty="0"/>
          </a:p>
        </p:txBody>
      </p:sp>
      <p:graphicFrame>
        <p:nvGraphicFramePr>
          <p:cNvPr id="4" name="Object 4"/>
          <p:cNvGraphicFramePr>
            <a:graphicFrameLocks noChangeAspect="1"/>
          </p:cNvGraphicFramePr>
          <p:nvPr>
            <p:extLst>
              <p:ext uri="{D42A27DB-BD31-4B8C-83A1-F6EECF244321}">
                <p14:modId xmlns:p14="http://schemas.microsoft.com/office/powerpoint/2010/main" val="597388959"/>
              </p:ext>
            </p:extLst>
          </p:nvPr>
        </p:nvGraphicFramePr>
        <p:xfrm>
          <a:off x="1681994" y="5586987"/>
          <a:ext cx="1665287" cy="536575"/>
        </p:xfrm>
        <a:graphic>
          <a:graphicData uri="http://schemas.openxmlformats.org/presentationml/2006/ole">
            <mc:AlternateContent xmlns:mc="http://schemas.openxmlformats.org/markup-compatibility/2006">
              <mc:Choice xmlns:v="urn:schemas-microsoft-com:vml" Requires="v">
                <p:oleObj spid="_x0000_s323079" name="Equation" r:id="rId4" imgW="787320" imgH="253800" progId="Equation.DSMT4">
                  <p:embed/>
                </p:oleObj>
              </mc:Choice>
              <mc:Fallback>
                <p:oleObj name="Equation" r:id="rId4" imgW="787320" imgH="253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1994" y="5586987"/>
                        <a:ext cx="1665287"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080296085"/>
              </p:ext>
            </p:extLst>
          </p:nvPr>
        </p:nvGraphicFramePr>
        <p:xfrm>
          <a:off x="3472277" y="5613975"/>
          <a:ext cx="1693863" cy="509587"/>
        </p:xfrm>
        <a:graphic>
          <a:graphicData uri="http://schemas.openxmlformats.org/presentationml/2006/ole">
            <mc:AlternateContent xmlns:mc="http://schemas.openxmlformats.org/markup-compatibility/2006">
              <mc:Choice xmlns:v="urn:schemas-microsoft-com:vml" Requires="v">
                <p:oleObj spid="_x0000_s323080" name="Equation" r:id="rId6" imgW="799920" imgH="241200" progId="Equation.DSMT4">
                  <p:embed/>
                </p:oleObj>
              </mc:Choice>
              <mc:Fallback>
                <p:oleObj name="Equation" r:id="rId6" imgW="79992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2277" y="5613975"/>
                        <a:ext cx="1693863" cy="509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7"/>
          <p:cNvGraphicFramePr>
            <a:graphicFrameLocks noChangeAspect="1"/>
          </p:cNvGraphicFramePr>
          <p:nvPr>
            <p:extLst>
              <p:ext uri="{D42A27DB-BD31-4B8C-83A1-F6EECF244321}">
                <p14:modId xmlns:p14="http://schemas.microsoft.com/office/powerpoint/2010/main" val="636135818"/>
              </p:ext>
            </p:extLst>
          </p:nvPr>
        </p:nvGraphicFramePr>
        <p:xfrm>
          <a:off x="5310163" y="2109787"/>
          <a:ext cx="1906588" cy="939800"/>
        </p:xfrm>
        <a:graphic>
          <a:graphicData uri="http://schemas.openxmlformats.org/presentationml/2006/ole">
            <mc:AlternateContent xmlns:mc="http://schemas.openxmlformats.org/markup-compatibility/2006">
              <mc:Choice xmlns:v="urn:schemas-microsoft-com:vml" Requires="v">
                <p:oleObj spid="_x0000_s323081" name="Equation" r:id="rId8" imgW="901440" imgH="444240" progId="Equation.DSMT4">
                  <p:embed/>
                </p:oleObj>
              </mc:Choice>
              <mc:Fallback>
                <p:oleObj name="Equation" r:id="rId8" imgW="901440" imgH="44424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0163" y="2109787"/>
                        <a:ext cx="1906588"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8"/>
          <p:cNvGraphicFramePr>
            <a:graphicFrameLocks noChangeAspect="1"/>
          </p:cNvGraphicFramePr>
          <p:nvPr>
            <p:extLst>
              <p:ext uri="{D42A27DB-BD31-4B8C-83A1-F6EECF244321}">
                <p14:modId xmlns:p14="http://schemas.microsoft.com/office/powerpoint/2010/main" val="3776287384"/>
              </p:ext>
            </p:extLst>
          </p:nvPr>
        </p:nvGraphicFramePr>
        <p:xfrm>
          <a:off x="1632365" y="3367243"/>
          <a:ext cx="3679825" cy="914400"/>
        </p:xfrm>
        <a:graphic>
          <a:graphicData uri="http://schemas.openxmlformats.org/presentationml/2006/ole">
            <mc:AlternateContent xmlns:mc="http://schemas.openxmlformats.org/markup-compatibility/2006">
              <mc:Choice xmlns:v="urn:schemas-microsoft-com:vml" Requires="v">
                <p:oleObj spid="_x0000_s323082" name="Equation" r:id="rId10" imgW="1739880" imgH="431640" progId="Equation.DSMT4">
                  <p:embed/>
                </p:oleObj>
              </mc:Choice>
              <mc:Fallback>
                <p:oleObj name="Equation" r:id="rId10" imgW="1739880" imgH="43164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32365" y="3367243"/>
                        <a:ext cx="3679825"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graphicFrame>
        <p:nvGraphicFramePr>
          <p:cNvPr id="3" name="Object 2"/>
          <p:cNvGraphicFramePr>
            <a:graphicFrameLocks noChangeAspect="1"/>
          </p:cNvGraphicFramePr>
          <p:nvPr>
            <p:extLst>
              <p:ext uri="{D42A27DB-BD31-4B8C-83A1-F6EECF244321}">
                <p14:modId xmlns:p14="http://schemas.microsoft.com/office/powerpoint/2010/main" val="3535102503"/>
              </p:ext>
            </p:extLst>
          </p:nvPr>
        </p:nvGraphicFramePr>
        <p:xfrm>
          <a:off x="1684313" y="2058714"/>
          <a:ext cx="3625850" cy="939800"/>
        </p:xfrm>
        <a:graphic>
          <a:graphicData uri="http://schemas.openxmlformats.org/presentationml/2006/ole">
            <mc:AlternateContent xmlns:mc="http://schemas.openxmlformats.org/markup-compatibility/2006">
              <mc:Choice xmlns:v="urn:schemas-microsoft-com:vml" Requires="v">
                <p:oleObj spid="_x0000_s323083" name="Equation" r:id="rId12" imgW="1714500" imgH="444500" progId="Equation.DSMT4">
                  <p:embed/>
                </p:oleObj>
              </mc:Choice>
              <mc:Fallback>
                <p:oleObj name="Equation" r:id="rId12" imgW="1714500" imgH="444500" progId="Equation.DSMT4">
                  <p:embed/>
                  <p:pic>
                    <p:nvPicPr>
                      <p:cNvPr id="0" name="Object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84313" y="2058714"/>
                        <a:ext cx="36258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Picture 3"/>
          <p:cNvPicPr>
            <a:picLocks noChangeAspect="1" noChangeArrowheads="1"/>
          </p:cNvPicPr>
          <p:nvPr/>
        </p:nvPicPr>
        <p:blipFill>
          <a:blip r:embed="rId14" cstate="print"/>
          <a:srcRect/>
          <a:stretch>
            <a:fillRect/>
          </a:stretch>
        </p:blipFill>
        <p:spPr bwMode="auto">
          <a:xfrm>
            <a:off x="7125117" y="1520825"/>
            <a:ext cx="3519071" cy="5270500"/>
          </a:xfrm>
          <a:prstGeom prst="rect">
            <a:avLst/>
          </a:prstGeom>
          <a:noFill/>
          <a:ln w="9525">
            <a:noFill/>
            <a:miter lim="800000"/>
            <a:headEnd/>
            <a:tailEnd/>
          </a:ln>
          <a:effectLst/>
        </p:spPr>
      </p:pic>
      <p:pic>
        <p:nvPicPr>
          <p:cNvPr id="14" name="Picture 4"/>
          <p:cNvPicPr>
            <a:picLocks noChangeAspect="1" noChangeArrowheads="1"/>
          </p:cNvPicPr>
          <p:nvPr/>
        </p:nvPicPr>
        <p:blipFill>
          <a:blip r:embed="rId15" cstate="print"/>
          <a:srcRect/>
          <a:stretch>
            <a:fillRect/>
          </a:stretch>
        </p:blipFill>
        <p:spPr bwMode="auto">
          <a:xfrm>
            <a:off x="9206855" y="4699673"/>
            <a:ext cx="1434256" cy="2121473"/>
          </a:xfrm>
          <a:prstGeom prst="rect">
            <a:avLst/>
          </a:prstGeom>
          <a:noFill/>
          <a:ln w="9525">
            <a:noFill/>
            <a:miter lim="800000"/>
            <a:headEnd/>
            <a:tailEnd/>
          </a:ln>
          <a:effectLst/>
        </p:spPr>
      </p:pic>
    </p:spTree>
    <p:extLst>
      <p:ext uri="{BB962C8B-B14F-4D97-AF65-F5344CB8AC3E}">
        <p14:creationId xmlns:p14="http://schemas.microsoft.com/office/powerpoint/2010/main" val="42168623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Text Box 2"/>
          <p:cNvSpPr txBox="1">
            <a:spLocks noChangeArrowheads="1"/>
          </p:cNvSpPr>
          <p:nvPr/>
        </p:nvSpPr>
        <p:spPr bwMode="auto">
          <a:xfrm>
            <a:off x="1644651" y="1701800"/>
            <a:ext cx="3394075" cy="2057400"/>
          </a:xfrm>
          <a:prstGeom prst="rect">
            <a:avLst/>
          </a:prstGeom>
          <a:noFill/>
          <a:ln w="9525">
            <a:noFill/>
            <a:miter lim="800000"/>
            <a:headEnd/>
            <a:tailEnd/>
          </a:ln>
          <a:effectLst/>
        </p:spPr>
        <p:txBody>
          <a:bodyPr wrap="none">
            <a:spAutoFit/>
          </a:bodyPr>
          <a:lstStyle/>
          <a:p>
            <a:pPr marL="457200" indent="-457200">
              <a:spcAft>
                <a:spcPct val="20000"/>
              </a:spcAft>
              <a:buFontTx/>
              <a:buAutoNum type="arabicPeriod"/>
            </a:pPr>
            <a:r>
              <a:rPr lang="en-US" sz="2800"/>
              <a:t>Image Negative</a:t>
            </a:r>
          </a:p>
          <a:p>
            <a:pPr marL="457200" indent="-457200">
              <a:spcAft>
                <a:spcPct val="20000"/>
              </a:spcAft>
              <a:buFontTx/>
              <a:buAutoNum type="arabicPeriod"/>
            </a:pPr>
            <a:r>
              <a:rPr lang="en-US" sz="2800"/>
              <a:t>Power-Law</a:t>
            </a:r>
          </a:p>
          <a:p>
            <a:pPr marL="457200" indent="-457200">
              <a:spcAft>
                <a:spcPct val="20000"/>
              </a:spcAft>
              <a:buFontTx/>
              <a:buAutoNum type="arabicPeriod"/>
            </a:pPr>
            <a:r>
              <a:rPr lang="en-US" sz="2800"/>
              <a:t>Logarithmic</a:t>
            </a:r>
          </a:p>
          <a:p>
            <a:pPr marL="457200" indent="-457200">
              <a:spcAft>
                <a:spcPct val="20000"/>
              </a:spcAft>
              <a:buFontTx/>
              <a:buAutoNum type="arabicPeriod"/>
            </a:pPr>
            <a:r>
              <a:rPr lang="en-US" sz="2800"/>
              <a:t>Contrast Stretching</a:t>
            </a:r>
            <a:endParaRPr lang="en-US" sz="3200"/>
          </a:p>
        </p:txBody>
      </p:sp>
      <p:sp>
        <p:nvSpPr>
          <p:cNvPr id="186371" name="Rectangle 3"/>
          <p:cNvSpPr>
            <a:spLocks noChangeArrowheads="1"/>
          </p:cNvSpPr>
          <p:nvPr/>
        </p:nvSpPr>
        <p:spPr bwMode="auto">
          <a:xfrm>
            <a:off x="2830513" y="500064"/>
            <a:ext cx="7734300" cy="701675"/>
          </a:xfrm>
          <a:prstGeom prst="rect">
            <a:avLst/>
          </a:prstGeom>
          <a:noFill/>
          <a:ln w="9525">
            <a:noFill/>
            <a:miter lim="800000"/>
            <a:headEnd/>
            <a:tailEnd/>
          </a:ln>
          <a:effectLst/>
        </p:spPr>
        <p:txBody>
          <a:bodyPr>
            <a:spAutoFit/>
          </a:bodyPr>
          <a:lstStyle/>
          <a:p>
            <a:r>
              <a:rPr lang="en-US" sz="4000" dirty="0">
                <a:solidFill>
                  <a:srgbClr val="008000"/>
                </a:solidFill>
              </a:rPr>
              <a:t>Intensity Transformation Functions</a:t>
            </a:r>
          </a:p>
        </p:txBody>
      </p:sp>
      <p:pic>
        <p:nvPicPr>
          <p:cNvPr id="186372" name="Picture 4"/>
          <p:cNvPicPr>
            <a:picLocks noChangeAspect="1" noChangeArrowheads="1"/>
          </p:cNvPicPr>
          <p:nvPr/>
        </p:nvPicPr>
        <p:blipFill>
          <a:blip r:embed="rId2" cstate="print"/>
          <a:srcRect/>
          <a:stretch>
            <a:fillRect/>
          </a:stretch>
        </p:blipFill>
        <p:spPr bwMode="auto">
          <a:xfrm>
            <a:off x="5083176" y="1531939"/>
            <a:ext cx="5584825" cy="5229225"/>
          </a:xfrm>
          <a:prstGeom prst="rect">
            <a:avLst/>
          </a:prstGeom>
          <a:noFill/>
          <a:ln w="9525">
            <a:noFill/>
            <a:miter lim="800000"/>
            <a:headEnd/>
            <a:tailEnd/>
          </a:ln>
          <a:effectLst/>
        </p:spPr>
      </p:pic>
      <p:pic>
        <p:nvPicPr>
          <p:cNvPr id="186373" name="Picture 5"/>
          <p:cNvPicPr>
            <a:picLocks noChangeAspect="1" noChangeArrowheads="1"/>
          </p:cNvPicPr>
          <p:nvPr/>
        </p:nvPicPr>
        <p:blipFill>
          <a:blip r:embed="rId3" cstate="print"/>
          <a:srcRect/>
          <a:stretch>
            <a:fillRect/>
          </a:stretch>
        </p:blipFill>
        <p:spPr bwMode="auto">
          <a:xfrm>
            <a:off x="2728914" y="4437063"/>
            <a:ext cx="2143125" cy="2089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0"/>
          <p:cNvSpPr>
            <a:spLocks noGrp="1" noChangeArrowheads="1"/>
          </p:cNvSpPr>
          <p:nvPr>
            <p:ph type="body" sz="half" idx="1"/>
          </p:nvPr>
        </p:nvSpPr>
        <p:spPr>
          <a:xfrm>
            <a:off x="1889760" y="1470660"/>
            <a:ext cx="8229600" cy="5524500"/>
          </a:xfrm>
        </p:spPr>
        <p:txBody>
          <a:bodyPr/>
          <a:lstStyle/>
          <a:p>
            <a:pPr marL="0" indent="0" eaLnBrk="1" hangingPunct="1">
              <a:lnSpc>
                <a:spcPct val="90000"/>
              </a:lnSpc>
              <a:buNone/>
              <a:tabLst>
                <a:tab pos="1257300" algn="l"/>
              </a:tabLst>
            </a:pPr>
            <a:r>
              <a:rPr lang="en-IE" sz="2800" dirty="0"/>
              <a:t>Consider the 3-bit 64x64 image:</a:t>
            </a: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r>
              <a:rPr lang="en-US" sz="2800" dirty="0"/>
              <a:t>It is desired to transform this histogram to:</a:t>
            </a:r>
          </a:p>
          <a:p>
            <a:pPr marL="0" indent="0" eaLnBrk="1" hangingPunct="1">
              <a:lnSpc>
                <a:spcPct val="90000"/>
              </a:lnSpc>
              <a:buNone/>
              <a:tabLst>
                <a:tab pos="1257300" algn="l"/>
              </a:tabLst>
            </a:pPr>
            <a:endParaRPr lang="en-US" sz="2800" dirty="0"/>
          </a:p>
          <a:p>
            <a:pPr marL="0" indent="0" eaLnBrk="1" hangingPunct="1">
              <a:lnSpc>
                <a:spcPct val="90000"/>
              </a:lnSpc>
              <a:buNone/>
              <a:tabLst>
                <a:tab pos="1257300" algn="l"/>
              </a:tabLst>
            </a:pPr>
            <a:endParaRPr lang="en-US" sz="2800" dirty="0"/>
          </a:p>
          <a:p>
            <a:pPr marL="0" indent="0" eaLnBrk="1" hangingPunct="1">
              <a:lnSpc>
                <a:spcPct val="90000"/>
              </a:lnSpc>
              <a:buNone/>
              <a:tabLst>
                <a:tab pos="1257300" algn="l"/>
              </a:tabLst>
            </a:pPr>
            <a:endParaRPr lang="en-US" sz="2800" dirty="0"/>
          </a:p>
          <a:p>
            <a:pPr marL="0" indent="0" eaLnBrk="1" hangingPunct="1">
              <a:lnSpc>
                <a:spcPct val="90000"/>
              </a:lnSpc>
              <a:buNone/>
              <a:tabLst>
                <a:tab pos="1257300" algn="l"/>
              </a:tabLst>
            </a:pPr>
            <a:r>
              <a:rPr lang="en-US" sz="2800" dirty="0"/>
              <a:t>with</a:t>
            </a:r>
          </a:p>
          <a:p>
            <a:pPr marL="0" indent="0" eaLnBrk="1" hangingPunct="1">
              <a:lnSpc>
                <a:spcPct val="90000"/>
              </a:lnSpc>
              <a:buNone/>
              <a:tabLst>
                <a:tab pos="1257300" algn="l"/>
              </a:tabLst>
            </a:pPr>
            <a:endParaRPr lang="en-US"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891" y="2031049"/>
            <a:ext cx="3087688"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7046" name="Object 2"/>
          <p:cNvGraphicFramePr>
            <a:graphicFrameLocks noChangeAspect="1"/>
          </p:cNvGraphicFramePr>
          <p:nvPr>
            <p:extLst>
              <p:ext uri="{D42A27DB-BD31-4B8C-83A1-F6EECF244321}">
                <p14:modId xmlns:p14="http://schemas.microsoft.com/office/powerpoint/2010/main" val="4259643379"/>
              </p:ext>
            </p:extLst>
          </p:nvPr>
        </p:nvGraphicFramePr>
        <p:xfrm>
          <a:off x="1929448" y="4973189"/>
          <a:ext cx="6338252" cy="782135"/>
        </p:xfrm>
        <a:graphic>
          <a:graphicData uri="http://schemas.openxmlformats.org/presentationml/2006/ole">
            <mc:AlternateContent xmlns:mc="http://schemas.openxmlformats.org/markup-compatibility/2006">
              <mc:Choice xmlns:v="urn:schemas-microsoft-com:vml" Requires="v">
                <p:oleObj spid="_x0000_s323776" name="Equation" r:id="rId5" imgW="3708360" imgH="457200" progId="Equation.DSMT4">
                  <p:embed/>
                </p:oleObj>
              </mc:Choice>
              <mc:Fallback>
                <p:oleObj name="Equation" r:id="rId5" imgW="370836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9448" y="4973189"/>
                        <a:ext cx="6338252" cy="782135"/>
                      </a:xfrm>
                      <a:prstGeom prst="rect">
                        <a:avLst/>
                      </a:prstGeom>
                      <a:noFill/>
                      <a:extLst/>
                    </p:spPr>
                  </p:pic>
                </p:oleObj>
              </mc:Fallback>
            </mc:AlternateContent>
          </a:graphicData>
        </a:graphic>
      </p:graphicFrame>
      <p:graphicFrame>
        <p:nvGraphicFramePr>
          <p:cNvPr id="2" name="Object 3"/>
          <p:cNvGraphicFramePr>
            <a:graphicFrameLocks noChangeAspect="1"/>
          </p:cNvGraphicFramePr>
          <p:nvPr>
            <p:extLst>
              <p:ext uri="{D42A27DB-BD31-4B8C-83A1-F6EECF244321}">
                <p14:modId xmlns:p14="http://schemas.microsoft.com/office/powerpoint/2010/main" val="4096965194"/>
              </p:ext>
            </p:extLst>
          </p:nvPr>
        </p:nvGraphicFramePr>
        <p:xfrm>
          <a:off x="2704149" y="6249833"/>
          <a:ext cx="6411277" cy="448465"/>
        </p:xfrm>
        <a:graphic>
          <a:graphicData uri="http://schemas.openxmlformats.org/presentationml/2006/ole">
            <mc:AlternateContent xmlns:mc="http://schemas.openxmlformats.org/markup-compatibility/2006">
              <mc:Choice xmlns:v="urn:schemas-microsoft-com:vml" Requires="v">
                <p:oleObj spid="_x0000_s323777" name="Equation" r:id="rId7" imgW="3276360" imgH="228600" progId="Equation.DSMT4">
                  <p:embed/>
                </p:oleObj>
              </mc:Choice>
              <mc:Fallback>
                <p:oleObj name="Equation" r:id="rId7" imgW="327636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4149" y="6249833"/>
                        <a:ext cx="6411277" cy="448465"/>
                      </a:xfrm>
                      <a:prstGeom prst="rect">
                        <a:avLst/>
                      </a:prstGeom>
                      <a:noFill/>
                      <a:extLst/>
                    </p:spPr>
                  </p:pic>
                </p:oleObj>
              </mc:Fallback>
            </mc:AlternateContent>
          </a:graphicData>
        </a:graphic>
      </p:graphicFrame>
      <p:sp>
        <p:nvSpPr>
          <p:cNvPr id="8"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pic>
        <p:nvPicPr>
          <p:cNvPr id="7"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b="47046"/>
          <a:stretch/>
        </p:blipFill>
        <p:spPr bwMode="auto">
          <a:xfrm>
            <a:off x="5867019" y="2062375"/>
            <a:ext cx="4740275" cy="2168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ight Arrow 2"/>
          <p:cNvSpPr/>
          <p:nvPr/>
        </p:nvSpPr>
        <p:spPr bwMode="auto">
          <a:xfrm>
            <a:off x="7557155" y="2810673"/>
            <a:ext cx="420062" cy="32051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pic>
        <p:nvPicPr>
          <p:cNvPr id="9"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t="53013" r="51013"/>
          <a:stretch/>
        </p:blipFill>
        <p:spPr bwMode="auto">
          <a:xfrm>
            <a:off x="8300947" y="4315067"/>
            <a:ext cx="2322136" cy="192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818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0" name="Rectangle 10"/>
          <p:cNvSpPr>
            <a:spLocks noGrp="1" noChangeArrowheads="1"/>
          </p:cNvSpPr>
          <p:nvPr>
            <p:ph type="body" sz="half" idx="1"/>
          </p:nvPr>
        </p:nvSpPr>
        <p:spPr>
          <a:xfrm>
            <a:off x="1598521" y="1522874"/>
            <a:ext cx="7650254" cy="686927"/>
          </a:xfrm>
        </p:spPr>
        <p:txBody>
          <a:bodyPr/>
          <a:lstStyle/>
          <a:p>
            <a:pPr marL="0" indent="0" eaLnBrk="1" hangingPunct="1">
              <a:lnSpc>
                <a:spcPct val="90000"/>
              </a:lnSpc>
              <a:buNone/>
              <a:tabLst>
                <a:tab pos="1257300" algn="l"/>
              </a:tabLst>
            </a:pPr>
            <a:r>
              <a:rPr lang="en-IE" sz="2400" dirty="0"/>
              <a:t>First we will equalize both input and output (as before):</a:t>
            </a:r>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endParaRPr lang="en-IE" sz="2400" dirty="0"/>
          </a:p>
          <a:p>
            <a:pPr marL="0" indent="0" eaLnBrk="1" hangingPunct="1">
              <a:lnSpc>
                <a:spcPct val="90000"/>
              </a:lnSpc>
              <a:buNone/>
              <a:tabLst>
                <a:tab pos="1257300" algn="l"/>
              </a:tabLst>
            </a:pPr>
            <a:r>
              <a:rPr lang="en-IE" sz="2400" dirty="0"/>
              <a:t>Notice that </a:t>
            </a:r>
            <a:r>
              <a:rPr lang="en-IE" sz="2400" i="1" dirty="0">
                <a:latin typeface="Times New Roman" pitchFamily="18" charset="0"/>
                <a:cs typeface="Times New Roman" pitchFamily="18" charset="0"/>
              </a:rPr>
              <a:t>G</a:t>
            </a:r>
            <a:r>
              <a:rPr lang="en-IE" sz="2400" dirty="0">
                <a:latin typeface="Times New Roman" pitchFamily="18" charset="0"/>
                <a:cs typeface="Times New Roman" pitchFamily="18" charset="0"/>
              </a:rPr>
              <a:t>(</a:t>
            </a:r>
            <a:r>
              <a:rPr lang="en-IE" sz="2400" i="1" dirty="0">
                <a:latin typeface="Times New Roman" pitchFamily="18" charset="0"/>
                <a:cs typeface="Times New Roman" pitchFamily="18" charset="0"/>
              </a:rPr>
              <a:t>z</a:t>
            </a:r>
            <a:r>
              <a:rPr lang="en-IE" sz="2400" dirty="0">
                <a:latin typeface="Times New Roman" pitchFamily="18" charset="0"/>
                <a:cs typeface="Times New Roman" pitchFamily="18" charset="0"/>
              </a:rPr>
              <a:t>)</a:t>
            </a:r>
            <a:r>
              <a:rPr lang="en-IE" sz="2400" dirty="0"/>
              <a:t> is not strictly monotonic. We must resolve this ambiguity by choosing, e.g., the smallest value for the inverse mapping.</a:t>
            </a: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n-IE" sz="20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l-GR"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p:txBody>
      </p:sp>
      <p:sp>
        <p:nvSpPr>
          <p:cNvPr id="7"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graphicFrame>
        <p:nvGraphicFramePr>
          <p:cNvPr id="5" name="Table 4"/>
          <p:cNvGraphicFramePr>
            <a:graphicFrameLocks noGrp="1"/>
          </p:cNvGraphicFramePr>
          <p:nvPr>
            <p:extLst>
              <p:ext uri="{D42A27DB-BD31-4B8C-83A1-F6EECF244321}">
                <p14:modId xmlns:p14="http://schemas.microsoft.com/office/powerpoint/2010/main" val="324866227"/>
              </p:ext>
            </p:extLst>
          </p:nvPr>
        </p:nvGraphicFramePr>
        <p:xfrm>
          <a:off x="1918019" y="2116455"/>
          <a:ext cx="3349307" cy="2743200"/>
        </p:xfrm>
        <a:graphic>
          <a:graphicData uri="http://schemas.openxmlformats.org/drawingml/2006/table">
            <a:tbl>
              <a:tblPr firstRow="1" bandRow="1">
                <a:tableStyleId>{5C22544A-7EE6-4342-B048-85BDC9FD1C3A}</a:tableStyleId>
              </a:tblPr>
              <a:tblGrid>
                <a:gridCol w="329882">
                  <a:extLst>
                    <a:ext uri="{9D8B030D-6E8A-4147-A177-3AD203B41FA5}">
                      <a16:colId xmlns:a16="http://schemas.microsoft.com/office/drawing/2014/main" val="20000"/>
                    </a:ext>
                  </a:extLst>
                </a:gridCol>
                <a:gridCol w="638175">
                  <a:extLst>
                    <a:ext uri="{9D8B030D-6E8A-4147-A177-3AD203B41FA5}">
                      <a16:colId xmlns:a16="http://schemas.microsoft.com/office/drawing/2014/main" val="20001"/>
                    </a:ext>
                  </a:extLst>
                </a:gridCol>
                <a:gridCol w="1343025">
                  <a:extLst>
                    <a:ext uri="{9D8B030D-6E8A-4147-A177-3AD203B41FA5}">
                      <a16:colId xmlns:a16="http://schemas.microsoft.com/office/drawing/2014/main" val="20002"/>
                    </a:ext>
                  </a:extLst>
                </a:gridCol>
                <a:gridCol w="1038225">
                  <a:extLst>
                    <a:ext uri="{9D8B030D-6E8A-4147-A177-3AD203B41FA5}">
                      <a16:colId xmlns:a16="http://schemas.microsoft.com/office/drawing/2014/main" val="20003"/>
                    </a:ext>
                  </a:extLst>
                </a:gridCol>
              </a:tblGrid>
              <a:tr h="0">
                <a:tc>
                  <a:txBody>
                    <a:bodyPr/>
                    <a:lstStyle/>
                    <a:p>
                      <a:pPr algn="ctr"/>
                      <a:r>
                        <a:rPr lang="en-US" sz="1400" b="0" dirty="0" smtClean="0">
                          <a:solidFill>
                            <a:schemeClr val="tx1"/>
                          </a:solidFill>
                        </a:rPr>
                        <a:t>r</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err="1" smtClean="0">
                          <a:solidFill>
                            <a:schemeClr val="tx1"/>
                          </a:solidFill>
                        </a:rPr>
                        <a:t>p</a:t>
                      </a:r>
                      <a:r>
                        <a:rPr lang="en-US" sz="1400" b="0" baseline="-25000" dirty="0" err="1" smtClean="0">
                          <a:solidFill>
                            <a:schemeClr val="tx1"/>
                          </a:solidFill>
                        </a:rPr>
                        <a:t>r</a:t>
                      </a:r>
                      <a:r>
                        <a:rPr lang="en-US" sz="1400" b="0" dirty="0" smtClean="0">
                          <a:solidFill>
                            <a:schemeClr val="tx1"/>
                          </a:solidFill>
                        </a:rPr>
                        <a:t>(</a:t>
                      </a:r>
                      <a:r>
                        <a:rPr lang="en-US" sz="1400" b="0" dirty="0" err="1" smtClean="0">
                          <a:solidFill>
                            <a:schemeClr val="tx1"/>
                          </a:solidFill>
                        </a:rPr>
                        <a:t>r</a:t>
                      </a:r>
                      <a:r>
                        <a:rPr lang="en-US" sz="1400" b="0" baseline="-25000" dirty="0" err="1" smtClean="0">
                          <a:solidFill>
                            <a:schemeClr val="tx1"/>
                          </a:solidFill>
                        </a:rPr>
                        <a:t>k</a:t>
                      </a:r>
                      <a:r>
                        <a:rPr lang="en-US" sz="1400" b="0" dirty="0" smtClean="0">
                          <a:solidFill>
                            <a:schemeClr val="tx1"/>
                          </a:solidFill>
                        </a:rPr>
                        <a:t>)</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Cumulative</a:t>
                      </a:r>
                      <a:r>
                        <a:rPr lang="en-US" sz="1400" b="0" dirty="0" smtClean="0">
                          <a:solidFill>
                            <a:schemeClr val="tx1"/>
                          </a:solidFill>
                        </a:rPr>
                        <a:t> </a:t>
                      </a:r>
                      <a:r>
                        <a:rPr lang="en-US" sz="1400" b="0" dirty="0" err="1" smtClean="0">
                          <a:solidFill>
                            <a:schemeClr val="tx1"/>
                          </a:solidFill>
                        </a:rPr>
                        <a:t>ch</a:t>
                      </a:r>
                      <a:r>
                        <a:rPr lang="en-US" sz="1400" b="0" dirty="0" smtClean="0">
                          <a:solidFill>
                            <a:schemeClr val="tx1"/>
                          </a:solidFill>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err="1" smtClean="0">
                          <a:solidFill>
                            <a:schemeClr val="tx1"/>
                          </a:solidFill>
                        </a:rPr>
                        <a:t>s</a:t>
                      </a:r>
                      <a:r>
                        <a:rPr lang="en-US" sz="1400" b="0" baseline="-25000" dirty="0" err="1" smtClean="0">
                          <a:solidFill>
                            <a:schemeClr val="tx1"/>
                          </a:solidFill>
                        </a:rPr>
                        <a:t>k</a:t>
                      </a:r>
                      <a:r>
                        <a:rPr lang="en-US" sz="1400" b="0" dirty="0" smtClean="0">
                          <a:solidFill>
                            <a:schemeClr val="tx1"/>
                          </a:solidFill>
                        </a:rPr>
                        <a:t>=</a:t>
                      </a:r>
                      <a:r>
                        <a:rPr lang="en-US" sz="1400" b="0" dirty="0" err="1" smtClean="0">
                          <a:solidFill>
                            <a:schemeClr val="tx1"/>
                          </a:solidFill>
                        </a:rPr>
                        <a:t>ch</a:t>
                      </a:r>
                      <a:r>
                        <a:rPr lang="en-US" sz="1400" b="0" dirty="0" smtClean="0">
                          <a:solidFill>
                            <a:schemeClr val="tx1"/>
                          </a:solidFill>
                        </a:rPr>
                        <a:t>(r)</a:t>
                      </a:r>
                      <a:r>
                        <a:rPr lang="en-US" sz="1400" b="0" baseline="0" dirty="0" smtClean="0">
                          <a:solidFill>
                            <a:schemeClr val="tx1"/>
                          </a:solidFill>
                        </a:rPr>
                        <a:t>x</a:t>
                      </a:r>
                      <a:r>
                        <a:rPr lang="en-US" sz="14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217632">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217632">
                <a:tc>
                  <a:txBody>
                    <a:bodyPr/>
                    <a:lstStyle/>
                    <a:p>
                      <a:pPr algn="ctr"/>
                      <a:r>
                        <a:rPr lang="en-US" sz="1400" b="0" dirty="0" smtClean="0">
                          <a:solidFill>
                            <a:schemeClr val="tx1"/>
                          </a:solidFill>
                        </a:rPr>
                        <a:t>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0.25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0.44</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217632">
                <a:tc>
                  <a:txBody>
                    <a:bodyPr/>
                    <a:lstStyle/>
                    <a:p>
                      <a:pPr algn="ctr"/>
                      <a:r>
                        <a:rPr lang="en-US" sz="1400" b="0" dirty="0" smtClean="0">
                          <a:solidFill>
                            <a:schemeClr val="tx1"/>
                          </a:solidFill>
                        </a:rPr>
                        <a:t>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0.21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0.65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217632">
                <a:tc>
                  <a:txBody>
                    <a:bodyPr/>
                    <a:lstStyle/>
                    <a:p>
                      <a:pPr algn="ctr"/>
                      <a:r>
                        <a:rPr lang="en-US" sz="1400" b="0" dirty="0" smtClean="0">
                          <a:solidFill>
                            <a:schemeClr val="tx1"/>
                          </a:solidFill>
                        </a:rPr>
                        <a:t>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0.81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217632">
                <a:tc>
                  <a:txBody>
                    <a:bodyPr/>
                    <a:lstStyle/>
                    <a:p>
                      <a:pPr algn="ctr"/>
                      <a:r>
                        <a:rPr lang="en-US" sz="1400" b="0" dirty="0" smtClean="0">
                          <a:solidFill>
                            <a:schemeClr val="tx1"/>
                          </a:solidFill>
                        </a:rPr>
                        <a:t>4</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0.08</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0.89</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217632">
                <a:tc>
                  <a:txBody>
                    <a:bodyPr/>
                    <a:lstStyle/>
                    <a:p>
                      <a:pPr algn="ctr"/>
                      <a:r>
                        <a:rPr lang="en-US" sz="1400" b="0" dirty="0" smtClean="0">
                          <a:solidFill>
                            <a:schemeClr val="tx1"/>
                          </a:solidFill>
                        </a:rPr>
                        <a:t>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0.06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0.95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6"/>
                  </a:ext>
                </a:extLst>
              </a:tr>
              <a:tr h="217632">
                <a:tc>
                  <a:txBody>
                    <a:bodyPr/>
                    <a:lstStyle/>
                    <a:p>
                      <a:pPr algn="ctr"/>
                      <a:r>
                        <a:rPr lang="en-US" sz="1400" b="0" dirty="0" smtClean="0">
                          <a:solidFill>
                            <a:schemeClr val="tx1"/>
                          </a:solidFill>
                        </a:rPr>
                        <a:t>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0.03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0.98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7"/>
                  </a:ext>
                </a:extLst>
              </a:tr>
              <a:tr h="217632">
                <a:tc>
                  <a:txBody>
                    <a:bodyPr/>
                    <a:lstStyle/>
                    <a:p>
                      <a:pPr algn="ctr"/>
                      <a:r>
                        <a:rPr lang="en-US" sz="1400" b="0" dirty="0" smtClean="0">
                          <a:solidFill>
                            <a:schemeClr val="tx1"/>
                          </a:solidFill>
                        </a:rPr>
                        <a:t>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8"/>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551123201"/>
              </p:ext>
            </p:extLst>
          </p:nvPr>
        </p:nvGraphicFramePr>
        <p:xfrm>
          <a:off x="6356668" y="2125980"/>
          <a:ext cx="3549332" cy="2743200"/>
        </p:xfrm>
        <a:graphic>
          <a:graphicData uri="http://schemas.openxmlformats.org/drawingml/2006/table">
            <a:tbl>
              <a:tblPr firstRow="1" bandRow="1">
                <a:tableStyleId>{5C22544A-7EE6-4342-B048-85BDC9FD1C3A}</a:tableStyleId>
              </a:tblPr>
              <a:tblGrid>
                <a:gridCol w="329882">
                  <a:extLst>
                    <a:ext uri="{9D8B030D-6E8A-4147-A177-3AD203B41FA5}">
                      <a16:colId xmlns:a16="http://schemas.microsoft.com/office/drawing/2014/main" val="20000"/>
                    </a:ext>
                  </a:extLst>
                </a:gridCol>
                <a:gridCol w="647700">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257300">
                  <a:extLst>
                    <a:ext uri="{9D8B030D-6E8A-4147-A177-3AD203B41FA5}">
                      <a16:colId xmlns:a16="http://schemas.microsoft.com/office/drawing/2014/main" val="20003"/>
                    </a:ext>
                  </a:extLst>
                </a:gridCol>
              </a:tblGrid>
              <a:tr h="0">
                <a:tc>
                  <a:txBody>
                    <a:bodyPr/>
                    <a:lstStyle/>
                    <a:p>
                      <a:pPr algn="ctr"/>
                      <a:r>
                        <a:rPr lang="en-US" sz="1400" b="0" dirty="0" smtClean="0">
                          <a:solidFill>
                            <a:schemeClr val="tx1"/>
                          </a:solidFill>
                        </a:rPr>
                        <a:t>z</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err="1" smtClean="0">
                          <a:solidFill>
                            <a:schemeClr val="tx1"/>
                          </a:solidFill>
                        </a:rPr>
                        <a:t>p</a:t>
                      </a:r>
                      <a:r>
                        <a:rPr lang="en-US" sz="1400" b="0" baseline="-25000" dirty="0" err="1" smtClean="0">
                          <a:solidFill>
                            <a:schemeClr val="tx1"/>
                          </a:solidFill>
                        </a:rPr>
                        <a:t>z</a:t>
                      </a:r>
                      <a:r>
                        <a:rPr lang="en-US" sz="1400" b="0" dirty="0" smtClean="0">
                          <a:solidFill>
                            <a:schemeClr val="tx1"/>
                          </a:solidFill>
                        </a:rPr>
                        <a:t>(</a:t>
                      </a:r>
                      <a:r>
                        <a:rPr lang="en-US" sz="1400" b="0" dirty="0" err="1" smtClean="0">
                          <a:solidFill>
                            <a:schemeClr val="tx1"/>
                          </a:solidFill>
                        </a:rPr>
                        <a:t>z</a:t>
                      </a:r>
                      <a:r>
                        <a:rPr lang="en-US" sz="1400" b="0" baseline="-25000" dirty="0" err="1" smtClean="0">
                          <a:solidFill>
                            <a:schemeClr val="tx1"/>
                          </a:solidFill>
                        </a:rPr>
                        <a:t>k</a:t>
                      </a:r>
                      <a:r>
                        <a:rPr lang="en-US" sz="1400" b="0" dirty="0" smtClean="0">
                          <a:solidFill>
                            <a:schemeClr val="tx1"/>
                          </a:solidFill>
                        </a:rPr>
                        <a:t>)</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tx1"/>
                          </a:solidFill>
                        </a:rPr>
                        <a:t>Cumulative</a:t>
                      </a:r>
                      <a:r>
                        <a:rPr lang="en-US" sz="1400" b="0" dirty="0" smtClean="0">
                          <a:solidFill>
                            <a:schemeClr val="tx1"/>
                          </a:solidFill>
                        </a:rPr>
                        <a:t> </a:t>
                      </a:r>
                      <a:r>
                        <a:rPr lang="en-US" sz="1400" b="0" dirty="0" err="1" smtClean="0">
                          <a:solidFill>
                            <a:schemeClr val="tx1"/>
                          </a:solidFill>
                        </a:rPr>
                        <a:t>ch</a:t>
                      </a:r>
                      <a:r>
                        <a:rPr lang="en-US" sz="1400" b="0" dirty="0" smtClean="0">
                          <a:solidFill>
                            <a:schemeClr val="tx1"/>
                          </a:solidFill>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smtClean="0">
                          <a:solidFill>
                            <a:schemeClr val="tx1"/>
                          </a:solidFill>
                        </a:rPr>
                        <a:t>G(</a:t>
                      </a:r>
                      <a:r>
                        <a:rPr lang="en-US" sz="1400" b="0" dirty="0" err="1" smtClean="0">
                          <a:solidFill>
                            <a:schemeClr val="tx1"/>
                          </a:solidFill>
                        </a:rPr>
                        <a:t>z</a:t>
                      </a:r>
                      <a:r>
                        <a:rPr lang="en-US" sz="1400" b="0" baseline="-25000" dirty="0" err="1" smtClean="0">
                          <a:solidFill>
                            <a:schemeClr val="tx1"/>
                          </a:solidFill>
                        </a:rPr>
                        <a:t>q</a:t>
                      </a:r>
                      <a:r>
                        <a:rPr lang="en-US" sz="1400" b="0" dirty="0" smtClean="0">
                          <a:solidFill>
                            <a:schemeClr val="tx1"/>
                          </a:solidFill>
                        </a:rPr>
                        <a:t>)=</a:t>
                      </a:r>
                      <a:r>
                        <a:rPr lang="en-US" sz="1400" b="0" dirty="0" err="1" smtClean="0">
                          <a:solidFill>
                            <a:schemeClr val="tx1"/>
                          </a:solidFill>
                        </a:rPr>
                        <a:t>ch</a:t>
                      </a:r>
                      <a:r>
                        <a:rPr lang="en-US" sz="1400" b="0" dirty="0" smtClean="0">
                          <a:solidFill>
                            <a:schemeClr val="tx1"/>
                          </a:solidFill>
                        </a:rPr>
                        <a:t>(z)</a:t>
                      </a:r>
                      <a:r>
                        <a:rPr lang="en-US" sz="1400" b="0" baseline="0" dirty="0" smtClean="0">
                          <a:solidFill>
                            <a:schemeClr val="tx1"/>
                          </a:solidFill>
                        </a:rPr>
                        <a:t>x</a:t>
                      </a:r>
                      <a:r>
                        <a:rPr lang="en-US" sz="14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217632">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217632">
                <a:tc>
                  <a:txBody>
                    <a:bodyPr/>
                    <a:lstStyle/>
                    <a:p>
                      <a:pPr algn="ctr"/>
                      <a:r>
                        <a:rPr lang="en-US" sz="1400" b="0" dirty="0" smtClean="0">
                          <a:solidFill>
                            <a:schemeClr val="tx1"/>
                          </a:solidFill>
                        </a:rPr>
                        <a:t>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217632">
                <a:tc>
                  <a:txBody>
                    <a:bodyPr/>
                    <a:lstStyle/>
                    <a:p>
                      <a:pPr algn="ctr"/>
                      <a:r>
                        <a:rPr lang="en-US" sz="1400" b="0" dirty="0" smtClean="0">
                          <a:solidFill>
                            <a:schemeClr val="tx1"/>
                          </a:solidFill>
                        </a:rPr>
                        <a:t>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217632">
                <a:tc>
                  <a:txBody>
                    <a:bodyPr/>
                    <a:lstStyle/>
                    <a:p>
                      <a:pPr algn="ctr"/>
                      <a:r>
                        <a:rPr lang="en-US" sz="1400" b="0" dirty="0" smtClean="0">
                          <a:solidFill>
                            <a:schemeClr val="tx1"/>
                          </a:solidFill>
                        </a:rPr>
                        <a:t>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r h="217632">
                <a:tc>
                  <a:txBody>
                    <a:bodyPr/>
                    <a:lstStyle/>
                    <a:p>
                      <a:pPr algn="ctr"/>
                      <a:r>
                        <a:rPr lang="en-US" sz="1400" b="0" dirty="0" smtClean="0">
                          <a:solidFill>
                            <a:schemeClr val="tx1"/>
                          </a:solidFill>
                        </a:rPr>
                        <a:t>4</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0.35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5"/>
                  </a:ext>
                </a:extLst>
              </a:tr>
              <a:tr h="217632">
                <a:tc>
                  <a:txBody>
                    <a:bodyPr/>
                    <a:lstStyle/>
                    <a:p>
                      <a:pPr algn="ctr"/>
                      <a:r>
                        <a:rPr lang="en-US" sz="1400" b="0" dirty="0" smtClean="0">
                          <a:solidFill>
                            <a:schemeClr val="tx1"/>
                          </a:solidFill>
                        </a:rPr>
                        <a:t>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0.3</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0.65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6"/>
                  </a:ext>
                </a:extLst>
              </a:tr>
              <a:tr h="217632">
                <a:tc>
                  <a:txBody>
                    <a:bodyPr/>
                    <a:lstStyle/>
                    <a:p>
                      <a:pPr algn="ctr"/>
                      <a:r>
                        <a:rPr lang="en-US" sz="1400" b="0" dirty="0" smtClean="0">
                          <a:solidFill>
                            <a:schemeClr val="tx1"/>
                          </a:solidFill>
                        </a:rPr>
                        <a:t>6</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0.2</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0.85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7"/>
                  </a:ext>
                </a:extLst>
              </a:tr>
              <a:tr h="217632">
                <a:tc>
                  <a:txBody>
                    <a:bodyPr/>
                    <a:lstStyle/>
                    <a:p>
                      <a:pPr algn="ctr"/>
                      <a:r>
                        <a:rPr lang="en-US" sz="1400" b="0" dirty="0" smtClean="0">
                          <a:solidFill>
                            <a:schemeClr val="tx1"/>
                          </a:solidFill>
                        </a:rPr>
                        <a:t>7</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0.15</a:t>
                      </a:r>
                      <a:endParaRPr 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218409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3030219" y="2589673"/>
            <a:ext cx="1151256" cy="461963"/>
          </a:xfrm>
          <a:prstGeom prst="roundRect">
            <a:avLst/>
          </a:prstGeom>
          <a:solidFill>
            <a:srgbClr val="92D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10" name="Rounded Rectangle 9"/>
          <p:cNvSpPr/>
          <p:nvPr/>
        </p:nvSpPr>
        <p:spPr bwMode="auto">
          <a:xfrm>
            <a:off x="1706244" y="2589673"/>
            <a:ext cx="1151256" cy="461963"/>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GB"/>
          </a:p>
        </p:txBody>
      </p:sp>
      <p:sp>
        <p:nvSpPr>
          <p:cNvPr id="6150" name="Rectangle 10"/>
          <p:cNvSpPr>
            <a:spLocks noGrp="1" noChangeArrowheads="1"/>
          </p:cNvSpPr>
          <p:nvPr>
            <p:ph type="body" sz="half" idx="1"/>
          </p:nvPr>
        </p:nvSpPr>
        <p:spPr>
          <a:xfrm>
            <a:off x="1567160" y="1522873"/>
            <a:ext cx="8900815" cy="4829175"/>
          </a:xfrm>
        </p:spPr>
        <p:txBody>
          <a:bodyPr/>
          <a:lstStyle/>
          <a:p>
            <a:pPr marL="0" indent="0" eaLnBrk="1" hangingPunct="1">
              <a:lnSpc>
                <a:spcPct val="90000"/>
              </a:lnSpc>
              <a:buNone/>
              <a:tabLst>
                <a:tab pos="1257300" algn="l"/>
              </a:tabLst>
            </a:pPr>
            <a:r>
              <a:rPr lang="en-IE" sz="2400" dirty="0"/>
              <a:t>Perform inverse mapping: For every value of </a:t>
            </a:r>
            <a:r>
              <a:rPr lang="en-IE" sz="2400" i="1" dirty="0" err="1"/>
              <a:t>s</a:t>
            </a:r>
            <a:r>
              <a:rPr lang="en-IE" sz="2400" i="1" baseline="-25000" dirty="0" err="1"/>
              <a:t>k</a:t>
            </a:r>
            <a:r>
              <a:rPr lang="en-IE" sz="2400" dirty="0"/>
              <a:t> find the smallest value of </a:t>
            </a:r>
            <a:r>
              <a:rPr lang="en-IE" sz="2400" i="1" dirty="0"/>
              <a:t>G</a:t>
            </a:r>
            <a:r>
              <a:rPr lang="en-IE" sz="2400" dirty="0"/>
              <a:t>(</a:t>
            </a:r>
            <a:r>
              <a:rPr lang="en-IE" sz="2400" i="1" dirty="0" err="1">
                <a:latin typeface="Times New Roman" pitchFamily="18" charset="0"/>
                <a:cs typeface="Times New Roman" pitchFamily="18" charset="0"/>
              </a:rPr>
              <a:t>z</a:t>
            </a:r>
            <a:r>
              <a:rPr lang="en-IE" sz="2400" i="1" baseline="-25000" dirty="0" err="1">
                <a:latin typeface="Times New Roman" pitchFamily="18" charset="0"/>
                <a:cs typeface="Times New Roman" pitchFamily="18" charset="0"/>
              </a:rPr>
              <a:t>q</a:t>
            </a:r>
            <a:r>
              <a:rPr lang="en-IE" sz="2400" dirty="0"/>
              <a:t>) that is closest to </a:t>
            </a:r>
            <a:r>
              <a:rPr lang="en-IE" sz="2400" i="1" dirty="0" err="1">
                <a:latin typeface="Times New Roman" pitchFamily="18" charset="0"/>
                <a:cs typeface="Times New Roman" pitchFamily="18" charset="0"/>
              </a:rPr>
              <a:t>s</a:t>
            </a:r>
            <a:r>
              <a:rPr lang="en-IE" sz="2400" i="1" baseline="-25000" dirty="0" err="1">
                <a:latin typeface="Times New Roman" pitchFamily="18" charset="0"/>
                <a:cs typeface="Times New Roman" pitchFamily="18" charset="0"/>
              </a:rPr>
              <a:t>k</a:t>
            </a:r>
            <a:r>
              <a:rPr lang="en-IE" sz="2400" dirty="0"/>
              <a:t>: and store these mappings from </a:t>
            </a:r>
            <a:r>
              <a:rPr lang="en-IE" sz="2400" i="1" dirty="0" err="1"/>
              <a:t>s</a:t>
            </a:r>
            <a:r>
              <a:rPr lang="en-IE" sz="2400" i="1" baseline="-25000" dirty="0" err="1"/>
              <a:t>k</a:t>
            </a:r>
            <a:r>
              <a:rPr lang="en-IE" sz="2400" dirty="0"/>
              <a:t> to </a:t>
            </a:r>
            <a:r>
              <a:rPr lang="en-IE" sz="2400" i="1" dirty="0" err="1"/>
              <a:t>z</a:t>
            </a:r>
            <a:r>
              <a:rPr lang="en-IE" sz="2400" i="1" baseline="-25000" dirty="0" err="1"/>
              <a:t>q</a:t>
            </a:r>
            <a:r>
              <a:rPr lang="en-IE" sz="2400" dirty="0"/>
              <a:t>.</a:t>
            </a:r>
            <a:endParaRPr lang="en-IE" dirty="0" smtClean="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1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a:p>
            <a:pPr marL="0" indent="0" eaLnBrk="1" hangingPunct="1">
              <a:lnSpc>
                <a:spcPct val="90000"/>
              </a:lnSpc>
              <a:buNone/>
              <a:tabLst>
                <a:tab pos="1257300" algn="l"/>
              </a:tabLst>
            </a:pPr>
            <a:endParaRPr lang="en-IE" sz="2800" dirty="0"/>
          </a:p>
        </p:txBody>
      </p:sp>
      <p:graphicFrame>
        <p:nvGraphicFramePr>
          <p:cNvPr id="9" name="Object 6"/>
          <p:cNvGraphicFramePr>
            <a:graphicFrameLocks noChangeAspect="1"/>
          </p:cNvGraphicFramePr>
          <p:nvPr>
            <p:extLst>
              <p:ext uri="{D42A27DB-BD31-4B8C-83A1-F6EECF244321}">
                <p14:modId xmlns:p14="http://schemas.microsoft.com/office/powerpoint/2010/main" val="2811609179"/>
              </p:ext>
            </p:extLst>
          </p:nvPr>
        </p:nvGraphicFramePr>
        <p:xfrm>
          <a:off x="1706245" y="2603961"/>
          <a:ext cx="2557463" cy="3946525"/>
        </p:xfrm>
        <a:graphic>
          <a:graphicData uri="http://schemas.openxmlformats.org/presentationml/2006/ole">
            <mc:AlternateContent xmlns:mc="http://schemas.openxmlformats.org/markup-compatibility/2006">
              <mc:Choice xmlns:v="urn:schemas-microsoft-com:vml" Requires="v">
                <p:oleObj spid="_x0000_s326404" name="Equation" r:id="rId4" imgW="1333440" imgH="2057400" progId="Equation.DSMT4">
                  <p:embed/>
                </p:oleObj>
              </mc:Choice>
              <mc:Fallback>
                <p:oleObj name="Equation" r:id="rId4" imgW="1333440" imgH="2057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6245" y="2603961"/>
                        <a:ext cx="2557463" cy="394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3" name="Object 7"/>
          <p:cNvGraphicFramePr>
            <a:graphicFrameLocks noChangeAspect="1"/>
          </p:cNvGraphicFramePr>
          <p:nvPr>
            <p:extLst>
              <p:ext uri="{D42A27DB-BD31-4B8C-83A1-F6EECF244321}">
                <p14:modId xmlns:p14="http://schemas.microsoft.com/office/powerpoint/2010/main" val="3725290062"/>
              </p:ext>
            </p:extLst>
          </p:nvPr>
        </p:nvGraphicFramePr>
        <p:xfrm>
          <a:off x="6260927" y="2589673"/>
          <a:ext cx="1377950" cy="461963"/>
        </p:xfrm>
        <a:graphic>
          <a:graphicData uri="http://schemas.openxmlformats.org/presentationml/2006/ole">
            <mc:AlternateContent xmlns:mc="http://schemas.openxmlformats.org/markup-compatibility/2006">
              <mc:Choice xmlns:v="urn:schemas-microsoft-com:vml" Requires="v">
                <p:oleObj spid="_x0000_s326405" name="Equation" r:id="rId6" imgW="507960" imgH="241200" progId="Equation.DSMT4">
                  <p:embed/>
                </p:oleObj>
              </mc:Choice>
              <mc:Fallback>
                <p:oleObj name="Equation" r:id="rId6" imgW="50796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0927" y="2589673"/>
                        <a:ext cx="1377950" cy="461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Right Arrow 10"/>
          <p:cNvSpPr>
            <a:spLocks noChangeArrowheads="1"/>
          </p:cNvSpPr>
          <p:nvPr/>
        </p:nvSpPr>
        <p:spPr bwMode="auto">
          <a:xfrm>
            <a:off x="4689157" y="4443873"/>
            <a:ext cx="1122362" cy="365125"/>
          </a:xfrm>
          <a:prstGeom prst="rightArrow">
            <a:avLst>
              <a:gd name="adj1" fmla="val 50000"/>
              <a:gd name="adj2" fmla="val 50093"/>
            </a:avLst>
          </a:prstGeom>
          <a:solidFill>
            <a:schemeClr val="accent1"/>
          </a:solidFill>
          <a:ln w="12700" algn="ctr">
            <a:solidFill>
              <a:schemeClr val="tx1"/>
            </a:solidFill>
            <a:round/>
            <a:headEnd/>
            <a:tailEnd/>
          </a:ln>
        </p:spPr>
        <p:txBody>
          <a:bodyPr wrap="none"/>
          <a:lstStyle/>
          <a:p>
            <a:endParaRPr lang="el-GR"/>
          </a:p>
        </p:txBody>
      </p:sp>
      <p:cxnSp>
        <p:nvCxnSpPr>
          <p:cNvPr id="13" name="Elbow Connector 12"/>
          <p:cNvCxnSpPr>
            <a:cxnSpLocks noChangeShapeType="1"/>
          </p:cNvCxnSpPr>
          <p:nvPr/>
        </p:nvCxnSpPr>
        <p:spPr bwMode="auto">
          <a:xfrm>
            <a:off x="2230120" y="3397711"/>
            <a:ext cx="1235075" cy="1176337"/>
          </a:xfrm>
          <a:prstGeom prst="bentConnector3">
            <a:avLst>
              <a:gd name="adj1" fmla="val 50000"/>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21" name="Elbow Connector 20"/>
          <p:cNvCxnSpPr>
            <a:cxnSpLocks noChangeShapeType="1"/>
          </p:cNvCxnSpPr>
          <p:nvPr/>
        </p:nvCxnSpPr>
        <p:spPr bwMode="auto">
          <a:xfrm>
            <a:off x="2187256" y="3810242"/>
            <a:ext cx="1320800" cy="1201737"/>
          </a:xfrm>
          <a:prstGeom prst="bentConnector3">
            <a:avLst>
              <a:gd name="adj1" fmla="val 50000"/>
            </a:avLst>
          </a:prstGeom>
          <a:noFill/>
          <a:ln w="12700" algn="ctr">
            <a:solidFill>
              <a:srgbClr val="00B050"/>
            </a:solidFill>
            <a:round/>
            <a:headEnd/>
            <a:tailEnd type="arrow" w="med" len="med"/>
          </a:ln>
          <a:extLst>
            <a:ext uri="{909E8E84-426E-40DD-AFC4-6F175D3DCCD1}">
              <a14:hiddenFill xmlns:a14="http://schemas.microsoft.com/office/drawing/2010/main">
                <a:noFill/>
              </a14:hiddenFill>
            </a:ext>
          </a:extLst>
        </p:spPr>
      </p:cxnSp>
      <p:cxnSp>
        <p:nvCxnSpPr>
          <p:cNvPr id="22" name="Elbow Connector 21"/>
          <p:cNvCxnSpPr>
            <a:cxnSpLocks noChangeShapeType="1"/>
          </p:cNvCxnSpPr>
          <p:nvPr/>
        </p:nvCxnSpPr>
        <p:spPr bwMode="auto">
          <a:xfrm>
            <a:off x="2230120" y="4310523"/>
            <a:ext cx="1277937" cy="1255931"/>
          </a:xfrm>
          <a:prstGeom prst="bentConnector3">
            <a:avLst>
              <a:gd name="adj1" fmla="val 50001"/>
            </a:avLst>
          </a:prstGeom>
          <a:noFill/>
          <a:ln w="12700" algn="ctr">
            <a:solidFill>
              <a:srgbClr val="3366FF"/>
            </a:solidFill>
            <a:round/>
            <a:headEnd/>
            <a:tailEnd type="arrow" w="med" len="med"/>
          </a:ln>
          <a:extLst>
            <a:ext uri="{909E8E84-426E-40DD-AFC4-6F175D3DCCD1}">
              <a14:hiddenFill xmlns:a14="http://schemas.microsoft.com/office/drawing/2010/main">
                <a:noFill/>
              </a14:hiddenFill>
            </a:ext>
          </a:extLst>
        </p:spPr>
      </p:cxnSp>
      <p:graphicFrame>
        <p:nvGraphicFramePr>
          <p:cNvPr id="91144" name="Object 8"/>
          <p:cNvGraphicFramePr>
            <a:graphicFrameLocks noChangeAspect="1"/>
          </p:cNvGraphicFramePr>
          <p:nvPr>
            <p:extLst>
              <p:ext uri="{D42A27DB-BD31-4B8C-83A1-F6EECF244321}">
                <p14:modId xmlns:p14="http://schemas.microsoft.com/office/powerpoint/2010/main" val="610312901"/>
              </p:ext>
            </p:extLst>
          </p:nvPr>
        </p:nvGraphicFramePr>
        <p:xfrm>
          <a:off x="6397453" y="3132598"/>
          <a:ext cx="1216025" cy="339725"/>
        </p:xfrm>
        <a:graphic>
          <a:graphicData uri="http://schemas.openxmlformats.org/presentationml/2006/ole">
            <mc:AlternateContent xmlns:mc="http://schemas.openxmlformats.org/markup-compatibility/2006">
              <mc:Choice xmlns:v="urn:schemas-microsoft-com:vml" Requires="v">
                <p:oleObj spid="_x0000_s326406" name="Equation" r:id="rId8" imgW="380880" imgH="177480" progId="Equation.DSMT4">
                  <p:embed/>
                </p:oleObj>
              </mc:Choice>
              <mc:Fallback>
                <p:oleObj name="Equation" r:id="rId8" imgW="380880" imgH="17748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7453" y="3132598"/>
                        <a:ext cx="12160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5" name="Object 9"/>
          <p:cNvGraphicFramePr>
            <a:graphicFrameLocks noChangeAspect="1"/>
          </p:cNvGraphicFramePr>
          <p:nvPr>
            <p:extLst>
              <p:ext uri="{D42A27DB-BD31-4B8C-83A1-F6EECF244321}">
                <p14:modId xmlns:p14="http://schemas.microsoft.com/office/powerpoint/2010/main" val="460235196"/>
              </p:ext>
            </p:extLst>
          </p:nvPr>
        </p:nvGraphicFramePr>
        <p:xfrm>
          <a:off x="6397453" y="3692986"/>
          <a:ext cx="1179513" cy="339725"/>
        </p:xfrm>
        <a:graphic>
          <a:graphicData uri="http://schemas.openxmlformats.org/presentationml/2006/ole">
            <mc:AlternateContent xmlns:mc="http://schemas.openxmlformats.org/markup-compatibility/2006">
              <mc:Choice xmlns:v="urn:schemas-microsoft-com:vml" Requires="v">
                <p:oleObj spid="_x0000_s326407" name="Equation" r:id="rId10" imgW="406080" imgH="177480" progId="Equation.DSMT4">
                  <p:embed/>
                </p:oleObj>
              </mc:Choice>
              <mc:Fallback>
                <p:oleObj name="Equation" r:id="rId10" imgW="406080" imgH="17748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97453" y="3692986"/>
                        <a:ext cx="1179513"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6" name="Object 10"/>
          <p:cNvGraphicFramePr>
            <a:graphicFrameLocks noChangeAspect="1"/>
          </p:cNvGraphicFramePr>
          <p:nvPr>
            <p:extLst>
              <p:ext uri="{D42A27DB-BD31-4B8C-83A1-F6EECF244321}">
                <p14:modId xmlns:p14="http://schemas.microsoft.com/office/powerpoint/2010/main" val="1678159299"/>
              </p:ext>
            </p:extLst>
          </p:nvPr>
        </p:nvGraphicFramePr>
        <p:xfrm>
          <a:off x="6397452" y="4300998"/>
          <a:ext cx="1143000" cy="339725"/>
        </p:xfrm>
        <a:graphic>
          <a:graphicData uri="http://schemas.openxmlformats.org/presentationml/2006/ole">
            <mc:AlternateContent xmlns:mc="http://schemas.openxmlformats.org/markup-compatibility/2006">
              <mc:Choice xmlns:v="urn:schemas-microsoft-com:vml" Requires="v">
                <p:oleObj spid="_x0000_s326408" name="Equation" r:id="rId12" imgW="393480" imgH="177480" progId="Equation.DSMT4">
                  <p:embed/>
                </p:oleObj>
              </mc:Choice>
              <mc:Fallback>
                <p:oleObj name="Equation" r:id="rId12" imgW="393480" imgH="17748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397452" y="4300998"/>
                        <a:ext cx="11430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7" name="Object 11"/>
          <p:cNvGraphicFramePr>
            <a:graphicFrameLocks noChangeAspect="1"/>
          </p:cNvGraphicFramePr>
          <p:nvPr>
            <p:extLst>
              <p:ext uri="{D42A27DB-BD31-4B8C-83A1-F6EECF244321}">
                <p14:modId xmlns:p14="http://schemas.microsoft.com/office/powerpoint/2010/main" val="170078624"/>
              </p:ext>
            </p:extLst>
          </p:nvPr>
        </p:nvGraphicFramePr>
        <p:xfrm>
          <a:off x="6384752" y="4909011"/>
          <a:ext cx="1181100" cy="339725"/>
        </p:xfrm>
        <a:graphic>
          <a:graphicData uri="http://schemas.openxmlformats.org/presentationml/2006/ole">
            <mc:AlternateContent xmlns:mc="http://schemas.openxmlformats.org/markup-compatibility/2006">
              <mc:Choice xmlns:v="urn:schemas-microsoft-com:vml" Requires="v">
                <p:oleObj spid="_x0000_s326409" name="Equation" r:id="rId14" imgW="406080" imgH="177480" progId="Equation.DSMT4">
                  <p:embed/>
                </p:oleObj>
              </mc:Choice>
              <mc:Fallback>
                <p:oleObj name="Equation" r:id="rId14" imgW="406080" imgH="1774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84752" y="4909011"/>
                        <a:ext cx="11811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8" name="Object 12"/>
          <p:cNvGraphicFramePr>
            <a:graphicFrameLocks noChangeAspect="1"/>
          </p:cNvGraphicFramePr>
          <p:nvPr>
            <p:extLst>
              <p:ext uri="{D42A27DB-BD31-4B8C-83A1-F6EECF244321}">
                <p14:modId xmlns:p14="http://schemas.microsoft.com/office/powerpoint/2010/main" val="1649445690"/>
              </p:ext>
            </p:extLst>
          </p:nvPr>
        </p:nvGraphicFramePr>
        <p:xfrm>
          <a:off x="6397453" y="5528136"/>
          <a:ext cx="1216025" cy="339725"/>
        </p:xfrm>
        <a:graphic>
          <a:graphicData uri="http://schemas.openxmlformats.org/presentationml/2006/ole">
            <mc:AlternateContent xmlns:mc="http://schemas.openxmlformats.org/markup-compatibility/2006">
              <mc:Choice xmlns:v="urn:schemas-microsoft-com:vml" Requires="v">
                <p:oleObj spid="_x0000_s326410" name="Equation" r:id="rId16" imgW="419040" imgH="177480" progId="Equation.DSMT4">
                  <p:embed/>
                </p:oleObj>
              </mc:Choice>
              <mc:Fallback>
                <p:oleObj name="Equation" r:id="rId16" imgW="419040" imgH="17748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97453" y="5528136"/>
                        <a:ext cx="1216025"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28" name="Elbow Connector 27"/>
          <p:cNvCxnSpPr>
            <a:cxnSpLocks noChangeShapeType="1"/>
          </p:cNvCxnSpPr>
          <p:nvPr/>
        </p:nvCxnSpPr>
        <p:spPr bwMode="auto">
          <a:xfrm>
            <a:off x="2153920" y="4690619"/>
            <a:ext cx="1287463" cy="1261378"/>
          </a:xfrm>
          <a:prstGeom prst="bentConnector3">
            <a:avLst>
              <a:gd name="adj1" fmla="val 50000"/>
            </a:avLst>
          </a:prstGeom>
          <a:noFill/>
          <a:ln w="12700" algn="ctr">
            <a:solidFill>
              <a:srgbClr val="FFC000"/>
            </a:solidFill>
            <a:round/>
            <a:headEnd/>
            <a:tailEnd type="arrow" w="med" len="med"/>
          </a:ln>
          <a:extLst>
            <a:ext uri="{909E8E84-426E-40DD-AFC4-6F175D3DCCD1}">
              <a14:hiddenFill xmlns:a14="http://schemas.microsoft.com/office/drawing/2010/main">
                <a:noFill/>
              </a14:hiddenFill>
            </a:ext>
          </a:extLst>
        </p:spPr>
      </p:cxnSp>
      <p:cxnSp>
        <p:nvCxnSpPr>
          <p:cNvPr id="29" name="Elbow Connector 28"/>
          <p:cNvCxnSpPr>
            <a:cxnSpLocks noChangeShapeType="1"/>
          </p:cNvCxnSpPr>
          <p:nvPr/>
        </p:nvCxnSpPr>
        <p:spPr bwMode="auto">
          <a:xfrm>
            <a:off x="2153920" y="5528136"/>
            <a:ext cx="1279525" cy="777875"/>
          </a:xfrm>
          <a:prstGeom prst="bentConnector3">
            <a:avLst>
              <a:gd name="adj1" fmla="val 50000"/>
            </a:avLst>
          </a:prstGeom>
          <a:noFill/>
          <a:ln w="12700" algn="ctr">
            <a:solidFill>
              <a:srgbClr val="996633"/>
            </a:solidFill>
            <a:round/>
            <a:headEnd/>
            <a:tailEnd type="arrow" w="med" len="med"/>
          </a:ln>
          <a:extLst>
            <a:ext uri="{909E8E84-426E-40DD-AFC4-6F175D3DCCD1}">
              <a14:hiddenFill xmlns:a14="http://schemas.microsoft.com/office/drawing/2010/main">
                <a:noFill/>
              </a14:hiddenFill>
            </a:ext>
          </a:extLst>
        </p:spPr>
      </p:cxnSp>
      <p:sp>
        <p:nvSpPr>
          <p:cNvPr id="19"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
        <p:nvSpPr>
          <p:cNvPr id="8" name="Oval Callout 7"/>
          <p:cNvSpPr/>
          <p:nvPr/>
        </p:nvSpPr>
        <p:spPr bwMode="auto">
          <a:xfrm>
            <a:off x="8186737" y="2440780"/>
            <a:ext cx="2420322" cy="2683670"/>
          </a:xfrm>
          <a:prstGeom prst="wedgeEllipseCallout">
            <a:avLst>
              <a:gd name="adj1" fmla="val -78229"/>
              <a:gd name="adj2" fmla="val -1679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just"/>
            <a:r>
              <a:rPr lang="en-IE" sz="1600" dirty="0"/>
              <a:t>every pixel with value </a:t>
            </a:r>
            <a:r>
              <a:rPr lang="en-IE" sz="1600" i="1" dirty="0">
                <a:cs typeface="Times New Roman" pitchFamily="18" charset="0"/>
              </a:rPr>
              <a:t>s</a:t>
            </a:r>
            <a:r>
              <a:rPr lang="en-IE" sz="1600" baseline="-25000" dirty="0">
                <a:cs typeface="Times New Roman" pitchFamily="18" charset="0"/>
              </a:rPr>
              <a:t>0</a:t>
            </a:r>
            <a:r>
              <a:rPr lang="en-IE" sz="1600" i="1" dirty="0">
                <a:cs typeface="Times New Roman" pitchFamily="18" charset="0"/>
              </a:rPr>
              <a:t>=</a:t>
            </a:r>
            <a:r>
              <a:rPr lang="en-IE" sz="1600" dirty="0">
                <a:cs typeface="Times New Roman" pitchFamily="18" charset="0"/>
              </a:rPr>
              <a:t>1</a:t>
            </a:r>
            <a:r>
              <a:rPr lang="en-IE" sz="1600" dirty="0"/>
              <a:t> in the histogram-equalized image would have a value of 3 (</a:t>
            </a:r>
            <a:r>
              <a:rPr lang="en-IE" sz="1600" i="1" dirty="0">
                <a:cs typeface="Times New Roman" pitchFamily="18" charset="0"/>
              </a:rPr>
              <a:t>z</a:t>
            </a:r>
            <a:r>
              <a:rPr lang="en-IE" sz="1600" i="1" baseline="-25000" dirty="0">
                <a:cs typeface="Times New Roman" pitchFamily="18" charset="0"/>
              </a:rPr>
              <a:t>3</a:t>
            </a:r>
            <a:r>
              <a:rPr lang="en-IE" sz="1600" dirty="0"/>
              <a:t>) in the histogram-specified image</a:t>
            </a:r>
            <a:endParaRPr lang="en-GB" sz="1600" dirty="0"/>
          </a:p>
        </p:txBody>
      </p:sp>
    </p:spTree>
    <p:extLst>
      <p:ext uri="{BB962C8B-B14F-4D97-AF65-F5344CB8AC3E}">
        <p14:creationId xmlns:p14="http://schemas.microsoft.com/office/powerpoint/2010/main" val="231349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1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1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1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114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1000"/>
                                        <p:tgtEl>
                                          <p:spTgt spid="8"/>
                                        </p:tgtEl>
                                      </p:cBhvr>
                                    </p:animEffect>
                                    <p:anim calcmode="lin" valueType="num">
                                      <p:cBhvr>
                                        <p:cTn id="62" dur="1000" fill="hold"/>
                                        <p:tgtEl>
                                          <p:spTgt spid="8"/>
                                        </p:tgtEl>
                                        <p:attrNameLst>
                                          <p:attrName>ppt_x</p:attrName>
                                        </p:attrNameLst>
                                      </p:cBhvr>
                                      <p:tavLst>
                                        <p:tav tm="0">
                                          <p:val>
                                            <p:strVal val="#ppt_x"/>
                                          </p:val>
                                        </p:tav>
                                        <p:tav tm="100000">
                                          <p:val>
                                            <p:strVal val="#ppt_x"/>
                                          </p:val>
                                        </p:tav>
                                      </p:tavLst>
                                    </p:anim>
                                    <p:anim calcmode="lin" valueType="num">
                                      <p:cBhvr>
                                        <p:cTn id="6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animBg="1"/>
      <p:bldP spid="11"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graphicFrame>
        <p:nvGraphicFramePr>
          <p:cNvPr id="5" name="Table 4"/>
          <p:cNvGraphicFramePr>
            <a:graphicFrameLocks noGrp="1"/>
          </p:cNvGraphicFramePr>
          <p:nvPr>
            <p:extLst>
              <p:ext uri="{D42A27DB-BD31-4B8C-83A1-F6EECF244321}">
                <p14:modId xmlns:p14="http://schemas.microsoft.com/office/powerpoint/2010/main" val="2194736608"/>
              </p:ext>
            </p:extLst>
          </p:nvPr>
        </p:nvGraphicFramePr>
        <p:xfrm>
          <a:off x="2794320" y="2240280"/>
          <a:ext cx="6292531" cy="3261360"/>
        </p:xfrm>
        <a:graphic>
          <a:graphicData uri="http://schemas.openxmlformats.org/drawingml/2006/table">
            <a:tbl>
              <a:tblPr firstRow="1" bandRow="1">
                <a:tableStyleId>{5C22544A-7EE6-4342-B048-85BDC9FD1C3A}</a:tableStyleId>
              </a:tblPr>
              <a:tblGrid>
                <a:gridCol w="248137">
                  <a:extLst>
                    <a:ext uri="{9D8B030D-6E8A-4147-A177-3AD203B41FA5}">
                      <a16:colId xmlns:a16="http://schemas.microsoft.com/office/drawing/2014/main" val="20000"/>
                    </a:ext>
                  </a:extLst>
                </a:gridCol>
                <a:gridCol w="678214">
                  <a:extLst>
                    <a:ext uri="{9D8B030D-6E8A-4147-A177-3AD203B41FA5}">
                      <a16:colId xmlns:a16="http://schemas.microsoft.com/office/drawing/2014/main" val="20001"/>
                    </a:ext>
                  </a:extLst>
                </a:gridCol>
                <a:gridCol w="476605">
                  <a:extLst>
                    <a:ext uri="{9D8B030D-6E8A-4147-A177-3AD203B41FA5}">
                      <a16:colId xmlns:a16="http://schemas.microsoft.com/office/drawing/2014/main" val="20002"/>
                    </a:ext>
                  </a:extLst>
                </a:gridCol>
                <a:gridCol w="714907">
                  <a:extLst>
                    <a:ext uri="{9D8B030D-6E8A-4147-A177-3AD203B41FA5}">
                      <a16:colId xmlns:a16="http://schemas.microsoft.com/office/drawing/2014/main" val="20003"/>
                    </a:ext>
                  </a:extLst>
                </a:gridCol>
                <a:gridCol w="2156069">
                  <a:extLst>
                    <a:ext uri="{9D8B030D-6E8A-4147-A177-3AD203B41FA5}">
                      <a16:colId xmlns:a16="http://schemas.microsoft.com/office/drawing/2014/main" val="20004"/>
                    </a:ext>
                  </a:extLst>
                </a:gridCol>
                <a:gridCol w="970849">
                  <a:extLst>
                    <a:ext uri="{9D8B030D-6E8A-4147-A177-3AD203B41FA5}">
                      <a16:colId xmlns:a16="http://schemas.microsoft.com/office/drawing/2014/main" val="20005"/>
                    </a:ext>
                  </a:extLst>
                </a:gridCol>
                <a:gridCol w="1047750">
                  <a:extLst>
                    <a:ext uri="{9D8B030D-6E8A-4147-A177-3AD203B41FA5}">
                      <a16:colId xmlns:a16="http://schemas.microsoft.com/office/drawing/2014/main" val="20006"/>
                    </a:ext>
                  </a:extLst>
                </a:gridCol>
              </a:tblGrid>
              <a:tr h="426720">
                <a:tc>
                  <a:txBody>
                    <a:bodyPr/>
                    <a:lstStyle/>
                    <a:p>
                      <a:pPr algn="ctr"/>
                      <a:r>
                        <a:rPr lang="en-US" sz="1600" b="0" dirty="0" smtClean="0">
                          <a:solidFill>
                            <a:schemeClr val="tx1"/>
                          </a:solidFill>
                        </a:rPr>
                        <a:t>r</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err="1" smtClean="0">
                          <a:solidFill>
                            <a:schemeClr val="tx1"/>
                          </a:solidFill>
                        </a:rPr>
                        <a:t>p</a:t>
                      </a:r>
                      <a:r>
                        <a:rPr lang="en-US" sz="1600" b="0" baseline="-25000" dirty="0" err="1" smtClean="0">
                          <a:solidFill>
                            <a:schemeClr val="tx1"/>
                          </a:solidFill>
                        </a:rPr>
                        <a:t>r</a:t>
                      </a:r>
                      <a:r>
                        <a:rPr lang="en-US" sz="1600" b="0" dirty="0" smtClean="0">
                          <a:solidFill>
                            <a:schemeClr val="tx1"/>
                          </a:solidFill>
                        </a:rPr>
                        <a:t>(</a:t>
                      </a:r>
                      <a:r>
                        <a:rPr lang="en-US" sz="1600" b="0" dirty="0" err="1" smtClean="0">
                          <a:solidFill>
                            <a:schemeClr val="tx1"/>
                          </a:solidFill>
                        </a:rPr>
                        <a:t>r</a:t>
                      </a:r>
                      <a:r>
                        <a:rPr lang="en-US" sz="1600" b="0" baseline="-25000" dirty="0" err="1" smtClean="0">
                          <a:solidFill>
                            <a:schemeClr val="tx1"/>
                          </a:solidFill>
                        </a:rPr>
                        <a:t>k</a:t>
                      </a:r>
                      <a:r>
                        <a:rPr lang="en-US" sz="1600" b="0" dirty="0" smtClean="0">
                          <a:solidFill>
                            <a:schemeClr val="tx1"/>
                          </a:solidFill>
                        </a:rPr>
                        <a:t>)</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s</a:t>
                      </a:r>
                      <a:r>
                        <a:rPr lang="en-US" sz="1600" b="0" baseline="-25000" dirty="0" err="1" smtClean="0">
                          <a:solidFill>
                            <a:schemeClr val="tx1"/>
                          </a:solidFill>
                        </a:rPr>
                        <a:t>k</a:t>
                      </a:r>
                      <a:endParaRPr lang="en-US" sz="1600" b="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G(</a:t>
                      </a:r>
                      <a:r>
                        <a:rPr lang="en-US" sz="1600" b="0" dirty="0" err="1" smtClean="0">
                          <a:solidFill>
                            <a:schemeClr val="tx1"/>
                          </a:solidFill>
                        </a:rPr>
                        <a:t>z</a:t>
                      </a:r>
                      <a:r>
                        <a:rPr lang="en-US" sz="1600" b="0" baseline="-25000" dirty="0" err="1" smtClean="0">
                          <a:solidFill>
                            <a:schemeClr val="tx1"/>
                          </a:solidFill>
                        </a:rPr>
                        <a:t>q</a:t>
                      </a:r>
                      <a:r>
                        <a:rPr lang="en-US" sz="1600"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Mapping of </a:t>
                      </a:r>
                      <a:r>
                        <a:rPr lang="en-US" sz="1600" b="0" dirty="0" err="1" smtClean="0">
                          <a:solidFill>
                            <a:schemeClr val="tx1"/>
                          </a:solidFill>
                        </a:rPr>
                        <a:t>s</a:t>
                      </a:r>
                      <a:r>
                        <a:rPr lang="en-US" sz="1600" b="0" baseline="-25000" dirty="0" err="1" smtClean="0">
                          <a:solidFill>
                            <a:schemeClr val="tx1"/>
                          </a:solidFill>
                        </a:rPr>
                        <a:t>k</a:t>
                      </a:r>
                      <a:r>
                        <a:rPr lang="en-US" sz="1600" b="0" baseline="-25000" dirty="0" smtClean="0">
                          <a:solidFill>
                            <a:schemeClr val="tx1"/>
                          </a:solidFill>
                        </a:rPr>
                        <a:t> </a:t>
                      </a:r>
                      <a:r>
                        <a:rPr lang="en-US" sz="1600" b="0" dirty="0" smtClean="0">
                          <a:solidFill>
                            <a:schemeClr val="tx1"/>
                          </a:solidFill>
                        </a:rPr>
                        <a:t>&amp; G(</a:t>
                      </a:r>
                      <a:r>
                        <a:rPr lang="en-US" sz="1600" b="0" dirty="0" err="1" smtClean="0">
                          <a:solidFill>
                            <a:schemeClr val="tx1"/>
                          </a:solidFill>
                        </a:rPr>
                        <a:t>z</a:t>
                      </a:r>
                      <a:r>
                        <a:rPr lang="en-US" sz="1600" b="0" baseline="-25000" dirty="0" err="1" smtClean="0">
                          <a:solidFill>
                            <a:schemeClr val="tx1"/>
                          </a:solidFill>
                        </a:rPr>
                        <a:t>q</a:t>
                      </a:r>
                      <a:r>
                        <a:rPr lang="en-US" sz="1600" b="0" dirty="0" smtClean="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p</a:t>
                      </a:r>
                      <a:r>
                        <a:rPr lang="en-US" sz="1600" b="0" baseline="-25000" dirty="0" err="1" smtClean="0">
                          <a:solidFill>
                            <a:schemeClr val="tx1"/>
                          </a:solidFill>
                        </a:rPr>
                        <a:t>z</a:t>
                      </a:r>
                      <a:r>
                        <a:rPr lang="en-US" sz="1600" b="0" dirty="0" smtClean="0">
                          <a:solidFill>
                            <a:schemeClr val="tx1"/>
                          </a:solidFill>
                        </a:rPr>
                        <a:t>(</a:t>
                      </a:r>
                      <a:r>
                        <a:rPr lang="en-US" sz="1600" b="0" dirty="0" err="1" smtClean="0">
                          <a:solidFill>
                            <a:schemeClr val="tx1"/>
                          </a:solidFill>
                        </a:rPr>
                        <a:t>z</a:t>
                      </a:r>
                      <a:r>
                        <a:rPr lang="en-US" sz="1600" b="0" baseline="-25000" dirty="0" err="1" smtClean="0">
                          <a:solidFill>
                            <a:schemeClr val="tx1"/>
                          </a:solidFill>
                        </a:rPr>
                        <a:t>q</a:t>
                      </a:r>
                      <a:r>
                        <a:rPr lang="en-US" sz="1600" b="0" dirty="0" smtClean="0">
                          <a:solidFill>
                            <a:schemeClr val="tx1"/>
                          </a:solidFill>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err="1" smtClean="0">
                          <a:solidFill>
                            <a:schemeClr val="tx1"/>
                          </a:solidFill>
                        </a:rPr>
                        <a:t>p</a:t>
                      </a:r>
                      <a:r>
                        <a:rPr lang="en-US" sz="1600" b="0" baseline="-25000" dirty="0" err="1" smtClean="0">
                          <a:solidFill>
                            <a:schemeClr val="tx1"/>
                          </a:solidFill>
                        </a:rPr>
                        <a:t>z</a:t>
                      </a:r>
                      <a:r>
                        <a:rPr lang="en-US" sz="1600" b="0" dirty="0" smtClean="0">
                          <a:solidFill>
                            <a:schemeClr val="tx1"/>
                          </a:solidFill>
                        </a:rPr>
                        <a:t>(</a:t>
                      </a:r>
                      <a:r>
                        <a:rPr lang="en-US" sz="1600" b="0" dirty="0" err="1" smtClean="0">
                          <a:solidFill>
                            <a:schemeClr val="tx1"/>
                          </a:solidFill>
                        </a:rPr>
                        <a:t>z</a:t>
                      </a:r>
                      <a:r>
                        <a:rPr lang="en-US" sz="1600" b="0" baseline="-25000" dirty="0" err="1" smtClean="0">
                          <a:solidFill>
                            <a:schemeClr val="tx1"/>
                          </a:solidFill>
                        </a:rPr>
                        <a:t>q</a:t>
                      </a:r>
                      <a:r>
                        <a:rPr lang="en-US" sz="1600" b="0" dirty="0" smtClean="0">
                          <a:solidFill>
                            <a:schemeClr val="tx1"/>
                          </a:solidFill>
                        </a:rPr>
                        <a: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rPr>
                        <a:t>(desired)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0"/>
                  </a:ext>
                </a:extLst>
              </a:tr>
              <a:tr h="217632">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217632">
                <a:tc>
                  <a:txBody>
                    <a:bodyPr/>
                    <a:lstStyle/>
                    <a:p>
                      <a:pPr algn="ctr"/>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2"/>
                  </a:ext>
                </a:extLst>
              </a:tr>
              <a:tr h="217632">
                <a:tc>
                  <a:txBody>
                    <a:bodyPr/>
                    <a:lstStyle/>
                    <a:p>
                      <a:pPr algn="ctr"/>
                      <a:r>
                        <a:rPr lang="en-US" sz="1600" b="0" dirty="0" smtClean="0">
                          <a:solidFill>
                            <a:schemeClr val="tx1"/>
                          </a:solidFill>
                        </a:rPr>
                        <a:t>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217632">
                <a:tc>
                  <a:txBody>
                    <a:bodyPr/>
                    <a:lstStyle/>
                    <a:p>
                      <a:pPr algn="ctr"/>
                      <a:r>
                        <a:rPr lang="en-US" sz="1600" b="0" dirty="0" smtClean="0">
                          <a:solidFill>
                            <a:schemeClr val="tx1"/>
                          </a:solidFill>
                        </a:rPr>
                        <a:t>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0.19</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4"/>
                  </a:ext>
                </a:extLst>
              </a:tr>
              <a:tr h="217632">
                <a:tc>
                  <a:txBody>
                    <a:bodyPr/>
                    <a:lstStyle/>
                    <a:p>
                      <a:pPr algn="ctr"/>
                      <a:r>
                        <a:rPr lang="en-US" sz="1600" b="0" dirty="0" smtClean="0">
                          <a:solidFill>
                            <a:schemeClr val="tx1"/>
                          </a:solidFill>
                        </a:rPr>
                        <a:t>4</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0.08</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217632">
                <a:tc>
                  <a:txBody>
                    <a:bodyPr/>
                    <a:lstStyle/>
                    <a:p>
                      <a:pPr algn="ctr"/>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0.06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7</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5</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7</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0.21</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6"/>
                  </a:ext>
                </a:extLst>
              </a:tr>
              <a:tr h="217632">
                <a:tc>
                  <a:txBody>
                    <a:bodyPr/>
                    <a:lstStyle/>
                    <a:p>
                      <a:pPr algn="ctr"/>
                      <a:r>
                        <a:rPr lang="en-US" sz="1600" b="0" dirty="0" smtClean="0">
                          <a:solidFill>
                            <a:schemeClr val="tx1"/>
                          </a:solidFill>
                        </a:rPr>
                        <a:t>6</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0.03</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217632">
                <a:tc>
                  <a:txBody>
                    <a:bodyPr/>
                    <a:lstStyle/>
                    <a:p>
                      <a:pPr algn="ctr"/>
                      <a:r>
                        <a:rPr lang="en-US" sz="1600" b="0" dirty="0" smtClean="0">
                          <a:solidFill>
                            <a:schemeClr val="tx1"/>
                          </a:solidFill>
                        </a:rPr>
                        <a:t>7</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0.02</a:t>
                      </a: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6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1600" b="0" dirty="0" smtClean="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rPr>
                        <a:t>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49044489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p:txBody>
          <a:bodyPr/>
          <a:lstStyle/>
          <a:p>
            <a:pPr marL="0" indent="0" eaLnBrk="1" hangingPunct="1">
              <a:buNone/>
            </a:pPr>
            <a:r>
              <a:rPr lang="en-US" sz="2800"/>
              <a:t>Notice that due to discretization, the resulting histogram will rarely be exactly the same as the desired histogram.</a:t>
            </a:r>
          </a:p>
        </p:txBody>
      </p:sp>
      <p:pic>
        <p:nvPicPr>
          <p:cNvPr id="4506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1" y="2740026"/>
            <a:ext cx="4740275" cy="4095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812" y="2740025"/>
            <a:ext cx="1766931" cy="3983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ChangeArrowheads="1"/>
          </p:cNvSpPr>
          <p:nvPr/>
        </p:nvSpPr>
        <p:spPr bwMode="auto">
          <a:xfrm>
            <a:off x="2327593" y="335598"/>
            <a:ext cx="7734300" cy="641350"/>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p:txBody>
      </p:sp>
    </p:spTree>
    <p:extLst>
      <p:ext uri="{BB962C8B-B14F-4D97-AF65-F5344CB8AC3E}">
        <p14:creationId xmlns:p14="http://schemas.microsoft.com/office/powerpoint/2010/main" val="473655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2430780" y="137478"/>
            <a:ext cx="7734300" cy="1077218"/>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2800" dirty="0">
                <a:solidFill>
                  <a:srgbClr val="00B050"/>
                </a:solidFill>
              </a:rPr>
              <a:t>A Specified Histogram</a:t>
            </a:r>
            <a:endParaRPr lang="en-US" sz="3600" dirty="0">
              <a:solidFill>
                <a:srgbClr val="00B050"/>
              </a:solidFill>
            </a:endParaRPr>
          </a:p>
        </p:txBody>
      </p:sp>
      <p:sp>
        <p:nvSpPr>
          <p:cNvPr id="212999" name="Text Box 7"/>
          <p:cNvSpPr txBox="1">
            <a:spLocks noChangeArrowheads="1"/>
          </p:cNvSpPr>
          <p:nvPr/>
        </p:nvSpPr>
        <p:spPr bwMode="auto">
          <a:xfrm>
            <a:off x="1614026" y="1531587"/>
            <a:ext cx="8627254" cy="5078313"/>
          </a:xfrm>
          <a:prstGeom prst="rect">
            <a:avLst/>
          </a:prstGeom>
          <a:noFill/>
          <a:ln w="9525" algn="ctr">
            <a:noFill/>
            <a:miter lim="800000"/>
            <a:headEnd/>
            <a:tailEnd/>
          </a:ln>
          <a:effectLst/>
        </p:spPr>
        <p:txBody>
          <a:bodyPr wrap="square">
            <a:spAutoFit/>
          </a:bodyPr>
          <a:lstStyle/>
          <a:p>
            <a:r>
              <a:rPr lang="en-US" dirty="0"/>
              <a:t>function p = </a:t>
            </a:r>
            <a:r>
              <a:rPr lang="en-US" dirty="0" err="1"/>
              <a:t>twomodegauss</a:t>
            </a:r>
            <a:r>
              <a:rPr lang="en-US" dirty="0"/>
              <a:t>(m1, sig1, m2, sig2, A1, A2, k)</a:t>
            </a:r>
            <a:endParaRPr lang="en-US" sz="2000" dirty="0"/>
          </a:p>
          <a:p>
            <a:pPr algn="just"/>
            <a:r>
              <a:rPr lang="en-US" sz="1600" dirty="0">
                <a:solidFill>
                  <a:srgbClr val="00B050"/>
                </a:solidFill>
              </a:rPr>
              <a:t>% Generates a two-mode Gaussian function. </a:t>
            </a:r>
            <a:r>
              <a:rPr lang="en-US" sz="1800" dirty="0">
                <a:solidFill>
                  <a:srgbClr val="00B050"/>
                </a:solidFill>
              </a:rPr>
              <a:t>in the interval [0,1]. </a:t>
            </a:r>
          </a:p>
          <a:p>
            <a:pPr algn="just"/>
            <a:r>
              <a:rPr lang="en-US" sz="1800" dirty="0">
                <a:solidFill>
                  <a:srgbClr val="00B050"/>
                </a:solidFill>
              </a:rPr>
              <a:t>% P is a  256-element vector normalized so that SUM(P) equals 1. </a:t>
            </a:r>
          </a:p>
          <a:p>
            <a:pPr algn="just"/>
            <a:r>
              <a:rPr lang="en-US" sz="1800" dirty="0">
                <a:solidFill>
                  <a:srgbClr val="00B050"/>
                </a:solidFill>
              </a:rPr>
              <a:t>% The mean and standard deviation of the modes are (M1, SIG1) and (M2, SIG2), resp. </a:t>
            </a:r>
          </a:p>
          <a:p>
            <a:pPr algn="just"/>
            <a:r>
              <a:rPr lang="en-US" sz="1800" dirty="0">
                <a:solidFill>
                  <a:srgbClr val="00B050"/>
                </a:solidFill>
              </a:rPr>
              <a:t>% A1 and A2 are the amplitude values of the two modes.  </a:t>
            </a:r>
          </a:p>
          <a:p>
            <a:pPr algn="just"/>
            <a:r>
              <a:rPr lang="en-US" sz="1800" dirty="0">
                <a:solidFill>
                  <a:srgbClr val="00B050"/>
                </a:solidFill>
              </a:rPr>
              <a:t>% Since the output is normalized, only the relative values of A1 and A2 are important. </a:t>
            </a:r>
          </a:p>
          <a:p>
            <a:pPr algn="just"/>
            <a:r>
              <a:rPr lang="en-US" sz="1800" dirty="0">
                <a:solidFill>
                  <a:srgbClr val="00B050"/>
                </a:solidFill>
              </a:rPr>
              <a:t>% K is an offset value that raises the "floor" of the function.</a:t>
            </a:r>
            <a:endParaRPr lang="en-US" sz="2800" dirty="0">
              <a:solidFill>
                <a:srgbClr val="00B050"/>
              </a:solidFill>
            </a:endParaRPr>
          </a:p>
          <a:p>
            <a:r>
              <a:rPr lang="it-IT" dirty="0"/>
              <a:t>c1 = A1 * (1 / ((2 * pi) ^ 0.5) * sig1);</a:t>
            </a:r>
          </a:p>
          <a:p>
            <a:r>
              <a:rPr lang="en-US" dirty="0"/>
              <a:t>k1 = 2 * (sig1 ^ 2);</a:t>
            </a:r>
          </a:p>
          <a:p>
            <a:r>
              <a:rPr lang="it-IT" dirty="0"/>
              <a:t>c2 = A2 * (1 / ((2 * pi) ^ 0.5) * sig2);</a:t>
            </a:r>
          </a:p>
          <a:p>
            <a:r>
              <a:rPr lang="en-US" dirty="0"/>
              <a:t>k2 = 2 * (sig2 ^ 2);</a:t>
            </a:r>
          </a:p>
          <a:p>
            <a:r>
              <a:rPr lang="en-US" dirty="0"/>
              <a:t>z  = </a:t>
            </a:r>
            <a:r>
              <a:rPr lang="en-US" dirty="0" err="1"/>
              <a:t>linspace</a:t>
            </a:r>
            <a:r>
              <a:rPr lang="en-US" dirty="0"/>
              <a:t>(0, 1, 256);</a:t>
            </a:r>
          </a:p>
          <a:p>
            <a:r>
              <a:rPr lang="pl-PL" dirty="0"/>
              <a:t>p = k + c1 * exp(-((z - m1) .^ 2) ./ k1) + ...</a:t>
            </a:r>
          </a:p>
          <a:p>
            <a:r>
              <a:rPr lang="pl-PL" dirty="0"/>
              <a:t>    </a:t>
            </a:r>
            <a:r>
              <a:rPr lang="en-US" dirty="0"/>
              <a:t>  </a:t>
            </a:r>
            <a:r>
              <a:rPr lang="pl-PL" dirty="0"/>
              <a:t>c2 * exp(-((z - m2) .^ 2) ./ k2);</a:t>
            </a:r>
          </a:p>
          <a:p>
            <a:r>
              <a:rPr lang="en-US" dirty="0"/>
              <a:t>p = p ./ sum(p(:));</a:t>
            </a:r>
            <a:endParaRPr lang="en-US" sz="2000" dirty="0"/>
          </a:p>
        </p:txBody>
      </p:sp>
    </p:spTree>
    <p:extLst>
      <p:ext uri="{BB962C8B-B14F-4D97-AF65-F5344CB8AC3E}">
        <p14:creationId xmlns:p14="http://schemas.microsoft.com/office/powerpoint/2010/main" val="33610499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Text Box 7"/>
          <p:cNvSpPr txBox="1">
            <a:spLocks noChangeArrowheads="1"/>
          </p:cNvSpPr>
          <p:nvPr/>
        </p:nvSpPr>
        <p:spPr bwMode="auto">
          <a:xfrm>
            <a:off x="1614026" y="1531587"/>
            <a:ext cx="7209934" cy="3477875"/>
          </a:xfrm>
          <a:prstGeom prst="rect">
            <a:avLst/>
          </a:prstGeom>
          <a:noFill/>
          <a:ln w="9525" algn="ctr">
            <a:noFill/>
            <a:miter lim="800000"/>
            <a:headEnd/>
            <a:tailEnd/>
          </a:ln>
          <a:effectLst/>
        </p:spPr>
        <p:txBody>
          <a:bodyPr wrap="square">
            <a:spAutoFit/>
          </a:bodyPr>
          <a:lstStyle/>
          <a:p>
            <a:r>
              <a:rPr lang="en-US" sz="2000" dirty="0"/>
              <a:t>&gt;&gt; f = </a:t>
            </a:r>
            <a:r>
              <a:rPr lang="en-US" sz="2000" dirty="0" err="1"/>
              <a:t>imread</a:t>
            </a:r>
            <a:r>
              <a:rPr lang="en-US" sz="2000" dirty="0"/>
              <a:t>('Mars-</a:t>
            </a:r>
            <a:r>
              <a:rPr lang="en-US" sz="2000" dirty="0" err="1"/>
              <a:t>Moon.tif</a:t>
            </a:r>
            <a:r>
              <a:rPr lang="en-US" sz="2000" dirty="0"/>
              <a:t>');</a:t>
            </a:r>
          </a:p>
          <a:p>
            <a:r>
              <a:rPr lang="en-US" sz="2000" dirty="0"/>
              <a:t>&gt;&gt; </a:t>
            </a:r>
            <a:r>
              <a:rPr lang="en-US" sz="2000" dirty="0" err="1"/>
              <a:t>imshow</a:t>
            </a:r>
            <a:r>
              <a:rPr lang="en-US" sz="2000" dirty="0"/>
              <a:t>(f);</a:t>
            </a:r>
          </a:p>
          <a:p>
            <a:r>
              <a:rPr lang="en-US" sz="2000" dirty="0"/>
              <a:t>&gt;&gt; </a:t>
            </a:r>
            <a:r>
              <a:rPr lang="en-US" sz="2000" dirty="0" err="1"/>
              <a:t>imhist</a:t>
            </a:r>
            <a:r>
              <a:rPr lang="en-US" sz="2000" dirty="0"/>
              <a:t>(f);</a:t>
            </a:r>
          </a:p>
          <a:p>
            <a:r>
              <a:rPr lang="en-US" sz="2000" dirty="0"/>
              <a:t>&gt;&gt; g = </a:t>
            </a:r>
            <a:r>
              <a:rPr lang="en-US" sz="2000" dirty="0" err="1"/>
              <a:t>histeq</a:t>
            </a:r>
            <a:r>
              <a:rPr lang="en-US" sz="2000" dirty="0"/>
              <a:t>(f, 256);</a:t>
            </a:r>
          </a:p>
          <a:p>
            <a:r>
              <a:rPr lang="en-US" sz="2000" dirty="0"/>
              <a:t>&gt;&gt; </a:t>
            </a:r>
            <a:r>
              <a:rPr lang="en-US" sz="2000" dirty="0" err="1"/>
              <a:t>imshow</a:t>
            </a:r>
            <a:r>
              <a:rPr lang="en-US" sz="2000" dirty="0"/>
              <a:t>(g);</a:t>
            </a:r>
          </a:p>
          <a:p>
            <a:r>
              <a:rPr lang="en-US" sz="2000" dirty="0"/>
              <a:t>&gt;&gt; </a:t>
            </a:r>
            <a:r>
              <a:rPr lang="en-US" sz="2000" dirty="0" err="1"/>
              <a:t>imhist</a:t>
            </a:r>
            <a:r>
              <a:rPr lang="en-US" sz="2000" dirty="0"/>
              <a:t>(g);</a:t>
            </a:r>
          </a:p>
          <a:p>
            <a:endParaRPr lang="en-US" sz="2000" dirty="0"/>
          </a:p>
          <a:p>
            <a:r>
              <a:rPr lang="en-US" sz="2000" dirty="0">
                <a:solidFill>
                  <a:srgbClr val="00B050"/>
                </a:solidFill>
              </a:rPr>
              <a:t>% desired histogram</a:t>
            </a:r>
          </a:p>
          <a:p>
            <a:r>
              <a:rPr lang="en-US" sz="2000" dirty="0"/>
              <a:t>&gt;&gt; p = </a:t>
            </a:r>
            <a:r>
              <a:rPr lang="en-US" sz="2000" dirty="0" err="1"/>
              <a:t>twomodegauss</a:t>
            </a:r>
            <a:r>
              <a:rPr lang="en-US" sz="2000" dirty="0"/>
              <a:t>(0.15, 0.05, 0.75, 0.05, 1, 0.07, 0.002);</a:t>
            </a:r>
          </a:p>
          <a:p>
            <a:r>
              <a:rPr lang="en-US" sz="2000" dirty="0"/>
              <a:t>&gt;&gt; h = </a:t>
            </a:r>
            <a:r>
              <a:rPr lang="en-US" sz="2000" dirty="0" err="1"/>
              <a:t>histeq</a:t>
            </a:r>
            <a:r>
              <a:rPr lang="en-US" sz="2000" dirty="0"/>
              <a:t>(f, p);</a:t>
            </a:r>
          </a:p>
          <a:p>
            <a:r>
              <a:rPr lang="en-US" sz="2000" dirty="0"/>
              <a:t>&gt;&gt; plot(p);</a:t>
            </a:r>
          </a:p>
        </p:txBody>
      </p:sp>
      <p:pic>
        <p:nvPicPr>
          <p:cNvPr id="319497"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3334" t="5230" r="14126" b="11371"/>
          <a:stretch/>
        </p:blipFill>
        <p:spPr bwMode="auto">
          <a:xfrm>
            <a:off x="5482993" y="157584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8"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l="13335" t="5875" r="13862" b="12019"/>
          <a:stretch/>
        </p:blipFill>
        <p:spPr bwMode="auto">
          <a:xfrm>
            <a:off x="5482969" y="4473411"/>
            <a:ext cx="2520000" cy="23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499" name="Picture 11"/>
          <p:cNvPicPr>
            <a:picLocks noChangeAspect="1" noChangeArrowheads="1"/>
          </p:cNvPicPr>
          <p:nvPr/>
        </p:nvPicPr>
        <p:blipFill rotWithShape="1">
          <a:blip r:embed="rId5">
            <a:extLst>
              <a:ext uri="{28A0092B-C50C-407E-A947-70E740481C1C}">
                <a14:useLocalDpi xmlns:a14="http://schemas.microsoft.com/office/drawing/2010/main" val="0"/>
              </a:ext>
            </a:extLst>
          </a:blip>
          <a:srcRect l="7714" t="7334" r="9714" b="5428"/>
          <a:stretch/>
        </p:blipFill>
        <p:spPr bwMode="auto">
          <a:xfrm>
            <a:off x="8028049" y="1644614"/>
            <a:ext cx="2520000" cy="199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500" name="Picture 12"/>
          <p:cNvPicPr>
            <a:picLocks noChangeAspect="1" noChangeArrowheads="1"/>
          </p:cNvPicPr>
          <p:nvPr/>
        </p:nvPicPr>
        <p:blipFill rotWithShape="1">
          <a:blip r:embed="rId6">
            <a:extLst>
              <a:ext uri="{28A0092B-C50C-407E-A947-70E740481C1C}">
                <a14:useLocalDpi xmlns:a14="http://schemas.microsoft.com/office/drawing/2010/main" val="0"/>
              </a:ext>
            </a:extLst>
          </a:blip>
          <a:srcRect l="7429" t="6572" r="8857" b="5048"/>
          <a:stretch/>
        </p:blipFill>
        <p:spPr bwMode="auto">
          <a:xfrm>
            <a:off x="8044813" y="4473411"/>
            <a:ext cx="2520000" cy="199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9501" name="Picture 13"/>
          <p:cNvPicPr>
            <a:picLocks noChangeAspect="1" noChangeArrowheads="1"/>
          </p:cNvPicPr>
          <p:nvPr/>
        </p:nvPicPr>
        <p:blipFill rotWithShape="1">
          <a:blip r:embed="rId7">
            <a:extLst>
              <a:ext uri="{28A0092B-C50C-407E-A947-70E740481C1C}">
                <a14:useLocalDpi xmlns:a14="http://schemas.microsoft.com/office/drawing/2010/main" val="0"/>
              </a:ext>
            </a:extLst>
          </a:blip>
          <a:srcRect l="5428" t="-920" r="8572" b="6190"/>
          <a:stretch/>
        </p:blipFill>
        <p:spPr bwMode="auto">
          <a:xfrm>
            <a:off x="2895600" y="4693921"/>
            <a:ext cx="2520000" cy="2081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2"/>
          <p:cNvSpPr>
            <a:spLocks noChangeArrowheads="1"/>
          </p:cNvSpPr>
          <p:nvPr/>
        </p:nvSpPr>
        <p:spPr bwMode="auto">
          <a:xfrm>
            <a:off x="2430780" y="137479"/>
            <a:ext cx="7734300" cy="1200329"/>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3600" dirty="0">
                <a:solidFill>
                  <a:srgbClr val="008000"/>
                </a:solidFill>
              </a:rPr>
              <a:t>Example</a:t>
            </a:r>
          </a:p>
        </p:txBody>
      </p:sp>
    </p:spTree>
    <p:extLst>
      <p:ext uri="{BB962C8B-B14F-4D97-AF65-F5344CB8AC3E}">
        <p14:creationId xmlns:p14="http://schemas.microsoft.com/office/powerpoint/2010/main" val="408450872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Text Box 7"/>
          <p:cNvSpPr txBox="1">
            <a:spLocks noChangeArrowheads="1"/>
          </p:cNvSpPr>
          <p:nvPr/>
        </p:nvSpPr>
        <p:spPr bwMode="auto">
          <a:xfrm>
            <a:off x="1614027" y="1531586"/>
            <a:ext cx="5322631" cy="707886"/>
          </a:xfrm>
          <a:prstGeom prst="rect">
            <a:avLst/>
          </a:prstGeom>
          <a:noFill/>
          <a:ln w="9525" algn="ctr">
            <a:noFill/>
            <a:miter lim="800000"/>
            <a:headEnd/>
            <a:tailEnd/>
          </a:ln>
          <a:effectLst/>
        </p:spPr>
        <p:txBody>
          <a:bodyPr wrap="square">
            <a:spAutoFit/>
          </a:bodyPr>
          <a:lstStyle/>
          <a:p>
            <a:r>
              <a:rPr lang="en-US" sz="2000" dirty="0"/>
              <a:t>&gt;&gt; </a:t>
            </a:r>
            <a:r>
              <a:rPr lang="en-US" sz="2000" dirty="0" err="1"/>
              <a:t>imshow</a:t>
            </a:r>
            <a:r>
              <a:rPr lang="en-US" sz="2000" dirty="0"/>
              <a:t>(g);</a:t>
            </a:r>
          </a:p>
          <a:p>
            <a:r>
              <a:rPr lang="en-US" sz="2000" dirty="0"/>
              <a:t>&gt;&gt; </a:t>
            </a:r>
            <a:r>
              <a:rPr lang="en-US" sz="2000" dirty="0" err="1"/>
              <a:t>imhist</a:t>
            </a:r>
            <a:r>
              <a:rPr lang="en-US" sz="2000" dirty="0"/>
              <a:t>(h);</a:t>
            </a:r>
          </a:p>
        </p:txBody>
      </p:sp>
      <p:pic>
        <p:nvPicPr>
          <p:cNvPr id="3205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3901" t="6473" r="14140" b="12025"/>
          <a:stretch/>
        </p:blipFill>
        <p:spPr bwMode="auto">
          <a:xfrm>
            <a:off x="1724861" y="2361392"/>
            <a:ext cx="2520000" cy="232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5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8286" t="7334" r="8857" b="6571"/>
          <a:stretch/>
        </p:blipFill>
        <p:spPr bwMode="auto">
          <a:xfrm>
            <a:off x="1614026" y="4828679"/>
            <a:ext cx="2520000" cy="196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l="13334" t="5230" r="14126" b="11371"/>
          <a:stretch/>
        </p:blipFill>
        <p:spPr bwMode="auto">
          <a:xfrm>
            <a:off x="5482993" y="157584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l="13335" t="5875" r="13862" b="12019"/>
          <a:stretch/>
        </p:blipFill>
        <p:spPr bwMode="auto">
          <a:xfrm>
            <a:off x="5482969" y="4473411"/>
            <a:ext cx="2520000" cy="2319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1"/>
          <p:cNvPicPr>
            <a:picLocks noChangeAspect="1" noChangeArrowheads="1"/>
          </p:cNvPicPr>
          <p:nvPr/>
        </p:nvPicPr>
        <p:blipFill rotWithShape="1">
          <a:blip r:embed="rId7">
            <a:extLst>
              <a:ext uri="{28A0092B-C50C-407E-A947-70E740481C1C}">
                <a14:useLocalDpi xmlns:a14="http://schemas.microsoft.com/office/drawing/2010/main" val="0"/>
              </a:ext>
            </a:extLst>
          </a:blip>
          <a:srcRect l="7714" t="7334" r="9714" b="5428"/>
          <a:stretch/>
        </p:blipFill>
        <p:spPr bwMode="auto">
          <a:xfrm>
            <a:off x="8028049" y="1644614"/>
            <a:ext cx="2520000" cy="1996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2"/>
          <p:cNvPicPr>
            <a:picLocks noChangeAspect="1" noChangeArrowheads="1"/>
          </p:cNvPicPr>
          <p:nvPr/>
        </p:nvPicPr>
        <p:blipFill rotWithShape="1">
          <a:blip r:embed="rId8">
            <a:extLst>
              <a:ext uri="{28A0092B-C50C-407E-A947-70E740481C1C}">
                <a14:useLocalDpi xmlns:a14="http://schemas.microsoft.com/office/drawing/2010/main" val="0"/>
              </a:ext>
            </a:extLst>
          </a:blip>
          <a:srcRect l="7429" t="6572" r="8857" b="5048"/>
          <a:stretch/>
        </p:blipFill>
        <p:spPr bwMode="auto">
          <a:xfrm>
            <a:off x="8044813" y="4473411"/>
            <a:ext cx="2520000" cy="199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2"/>
          <p:cNvSpPr>
            <a:spLocks noChangeArrowheads="1"/>
          </p:cNvSpPr>
          <p:nvPr/>
        </p:nvSpPr>
        <p:spPr bwMode="auto">
          <a:xfrm>
            <a:off x="2430780" y="137479"/>
            <a:ext cx="7734300" cy="1200329"/>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3600" dirty="0">
                <a:solidFill>
                  <a:srgbClr val="008000"/>
                </a:solidFill>
              </a:rPr>
              <a:t>Example</a:t>
            </a:r>
          </a:p>
        </p:txBody>
      </p:sp>
    </p:spTree>
    <p:extLst>
      <p:ext uri="{BB962C8B-B14F-4D97-AF65-F5344CB8AC3E}">
        <p14:creationId xmlns:p14="http://schemas.microsoft.com/office/powerpoint/2010/main" val="34081023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9" name="Text Box 7"/>
          <p:cNvSpPr txBox="1">
            <a:spLocks noChangeArrowheads="1"/>
          </p:cNvSpPr>
          <p:nvPr/>
        </p:nvSpPr>
        <p:spPr bwMode="auto">
          <a:xfrm>
            <a:off x="1614026" y="1531586"/>
            <a:ext cx="8551054" cy="4324261"/>
          </a:xfrm>
          <a:prstGeom prst="rect">
            <a:avLst/>
          </a:prstGeom>
          <a:noFill/>
          <a:ln w="9525" algn="ctr">
            <a:noFill/>
            <a:miter lim="800000"/>
            <a:headEnd/>
            <a:tailEnd/>
          </a:ln>
          <a:effectLst/>
        </p:spPr>
        <p:txBody>
          <a:bodyPr wrap="square">
            <a:spAutoFit/>
          </a:bodyPr>
          <a:lstStyle/>
          <a:p>
            <a:pPr>
              <a:spcBef>
                <a:spcPts val="300"/>
              </a:spcBef>
              <a:spcAft>
                <a:spcPts val="300"/>
              </a:spcAft>
            </a:pPr>
            <a:r>
              <a:rPr lang="en-US" dirty="0"/>
              <a:t>INPUT: Input image, Target image </a:t>
            </a:r>
          </a:p>
          <a:p>
            <a:pPr>
              <a:spcBef>
                <a:spcPts val="300"/>
              </a:spcBef>
              <a:spcAft>
                <a:spcPts val="300"/>
              </a:spcAft>
            </a:pPr>
            <a:r>
              <a:rPr lang="en-US" dirty="0"/>
              <a:t>OUTPUT: Output image that has the same characteristic as the target image </a:t>
            </a:r>
          </a:p>
          <a:p>
            <a:pPr>
              <a:spcBef>
                <a:spcPts val="300"/>
              </a:spcBef>
              <a:spcAft>
                <a:spcPts val="300"/>
              </a:spcAft>
            </a:pPr>
            <a:r>
              <a:rPr lang="en-US" dirty="0"/>
              <a:t>Steps: </a:t>
            </a:r>
          </a:p>
          <a:p>
            <a:pPr marL="914400" lvl="1" indent="-457200">
              <a:spcBef>
                <a:spcPts val="300"/>
              </a:spcBef>
              <a:spcAft>
                <a:spcPts val="300"/>
              </a:spcAft>
              <a:buFont typeface="+mj-lt"/>
              <a:buAutoNum type="arabicParenR"/>
            </a:pPr>
            <a:r>
              <a:rPr lang="en-US" dirty="0"/>
              <a:t>Read the Input image and the Target image. </a:t>
            </a:r>
          </a:p>
          <a:p>
            <a:pPr marL="914400" lvl="1" indent="-457200">
              <a:spcBef>
                <a:spcPts val="300"/>
              </a:spcBef>
              <a:spcAft>
                <a:spcPts val="300"/>
              </a:spcAft>
              <a:buFont typeface="+mj-lt"/>
              <a:buAutoNum type="arabicParenR"/>
            </a:pPr>
            <a:r>
              <a:rPr lang="en-US" dirty="0"/>
              <a:t>Obtain the histogram of the input image and the target image.</a:t>
            </a:r>
          </a:p>
          <a:p>
            <a:pPr marL="914400" lvl="1" indent="-457200">
              <a:spcBef>
                <a:spcPts val="300"/>
              </a:spcBef>
              <a:spcAft>
                <a:spcPts val="300"/>
              </a:spcAft>
              <a:buFont typeface="+mj-lt"/>
              <a:buAutoNum type="arabicParenR"/>
            </a:pPr>
            <a:r>
              <a:rPr lang="en-US" dirty="0"/>
              <a:t>Equalize the input and the target images.</a:t>
            </a:r>
          </a:p>
          <a:p>
            <a:pPr marL="914400" lvl="1" indent="-457200">
              <a:spcBef>
                <a:spcPts val="300"/>
              </a:spcBef>
              <a:spcAft>
                <a:spcPts val="300"/>
              </a:spcAft>
              <a:buFont typeface="+mj-lt"/>
              <a:buAutoNum type="arabicParenR"/>
            </a:pPr>
            <a:r>
              <a:rPr lang="en-US" dirty="0"/>
              <a:t>Calculate the transformation function of the target Image. </a:t>
            </a:r>
          </a:p>
          <a:p>
            <a:pPr marL="914400" lvl="1" indent="-457200">
              <a:spcBef>
                <a:spcPts val="300"/>
              </a:spcBef>
              <a:spcAft>
                <a:spcPts val="300"/>
              </a:spcAft>
              <a:buFont typeface="+mj-lt"/>
              <a:buAutoNum type="arabicParenR"/>
            </a:pPr>
            <a:r>
              <a:rPr lang="en-US" dirty="0"/>
              <a:t>Map the original image gray level to the final gray level.</a:t>
            </a:r>
          </a:p>
        </p:txBody>
      </p:sp>
      <p:sp>
        <p:nvSpPr>
          <p:cNvPr id="16" name="Rectangle 2"/>
          <p:cNvSpPr>
            <a:spLocks noChangeArrowheads="1"/>
          </p:cNvSpPr>
          <p:nvPr/>
        </p:nvSpPr>
        <p:spPr bwMode="auto">
          <a:xfrm>
            <a:off x="2430780" y="137479"/>
            <a:ext cx="7734300" cy="1200329"/>
          </a:xfrm>
          <a:prstGeom prst="rect">
            <a:avLst/>
          </a:prstGeom>
          <a:noFill/>
          <a:ln w="9525">
            <a:noFill/>
            <a:miter lim="800000"/>
            <a:headEnd/>
            <a:tailEnd/>
          </a:ln>
          <a:effectLst/>
        </p:spPr>
        <p:txBody>
          <a:bodyPr>
            <a:spAutoFit/>
          </a:bodyPr>
          <a:lstStyle/>
          <a:p>
            <a:pPr algn="ctr"/>
            <a:r>
              <a:rPr lang="en-US" sz="3600" dirty="0">
                <a:solidFill>
                  <a:srgbClr val="008000"/>
                </a:solidFill>
              </a:rPr>
              <a:t>#@Histogram Matching or Specification</a:t>
            </a:r>
          </a:p>
          <a:p>
            <a:pPr algn="ctr"/>
            <a:r>
              <a:rPr lang="en-US" sz="3600" dirty="0">
                <a:solidFill>
                  <a:srgbClr val="008000"/>
                </a:solidFill>
              </a:rPr>
              <a:t>Algorithm</a:t>
            </a:r>
          </a:p>
        </p:txBody>
      </p:sp>
    </p:spTree>
    <p:extLst>
      <p:ext uri="{BB962C8B-B14F-4D97-AF65-F5344CB8AC3E}">
        <p14:creationId xmlns:p14="http://schemas.microsoft.com/office/powerpoint/2010/main" val="33880246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2407921" y="579439"/>
            <a:ext cx="8095933" cy="646331"/>
          </a:xfrm>
          <a:prstGeom prst="rect">
            <a:avLst/>
          </a:prstGeom>
          <a:noFill/>
          <a:ln w="9525">
            <a:noFill/>
            <a:miter lim="800000"/>
            <a:headEnd/>
            <a:tailEnd/>
          </a:ln>
          <a:effectLst/>
        </p:spPr>
        <p:txBody>
          <a:bodyPr wrap="square">
            <a:spAutoFit/>
          </a:bodyPr>
          <a:lstStyle/>
          <a:p>
            <a:pPr algn="ctr"/>
            <a:r>
              <a:rPr lang="en-US" sz="3600" dirty="0">
                <a:solidFill>
                  <a:srgbClr val="008000"/>
                </a:solidFill>
              </a:rPr>
              <a:t>#Local or Adaptive Histogram Processing</a:t>
            </a:r>
          </a:p>
        </p:txBody>
      </p:sp>
      <p:sp>
        <p:nvSpPr>
          <p:cNvPr id="212999" name="Text Box 7"/>
          <p:cNvSpPr txBox="1">
            <a:spLocks noChangeArrowheads="1"/>
          </p:cNvSpPr>
          <p:nvPr/>
        </p:nvSpPr>
        <p:spPr bwMode="auto">
          <a:xfrm>
            <a:off x="1614027" y="1577306"/>
            <a:ext cx="8627253" cy="1569660"/>
          </a:xfrm>
          <a:prstGeom prst="rect">
            <a:avLst/>
          </a:prstGeom>
          <a:noFill/>
          <a:ln w="9525" algn="ctr">
            <a:noFill/>
            <a:miter lim="800000"/>
            <a:headEnd/>
            <a:tailEnd/>
          </a:ln>
          <a:effectLst/>
        </p:spPr>
        <p:txBody>
          <a:bodyPr wrap="square">
            <a:spAutoFit/>
          </a:bodyPr>
          <a:lstStyle/>
          <a:p>
            <a:pPr algn="just">
              <a:spcBef>
                <a:spcPts val="0"/>
              </a:spcBef>
              <a:spcAft>
                <a:spcPts val="0"/>
              </a:spcAft>
            </a:pPr>
            <a:r>
              <a:rPr lang="en-US" sz="3200" dirty="0"/>
              <a:t>It is the process of small regions of the image (called tiles) using histogram equalization for each tile individually.</a:t>
            </a:r>
            <a:endParaRPr lang="en-US" sz="2800" dirty="0"/>
          </a:p>
        </p:txBody>
      </p:sp>
    </p:spTree>
    <p:extLst>
      <p:ext uri="{BB962C8B-B14F-4D97-AF65-F5344CB8AC3E}">
        <p14:creationId xmlns:p14="http://schemas.microsoft.com/office/powerpoint/2010/main" val="38825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ChangeArrowheads="1"/>
          </p:cNvSpPr>
          <p:nvPr/>
        </p:nvSpPr>
        <p:spPr bwMode="auto">
          <a:xfrm>
            <a:off x="2830513" y="500063"/>
            <a:ext cx="7734300" cy="914400"/>
          </a:xfrm>
          <a:prstGeom prst="rect">
            <a:avLst/>
          </a:prstGeom>
          <a:noFill/>
          <a:ln w="9525">
            <a:noFill/>
            <a:miter lim="800000"/>
            <a:headEnd/>
            <a:tailEnd/>
          </a:ln>
          <a:effectLst/>
        </p:spPr>
        <p:txBody>
          <a:bodyPr>
            <a:spAutoFit/>
          </a:bodyPr>
          <a:lstStyle/>
          <a:p>
            <a:pPr algn="ctr"/>
            <a:r>
              <a:rPr lang="en-US" sz="5400">
                <a:solidFill>
                  <a:srgbClr val="008000"/>
                </a:solidFill>
              </a:rPr>
              <a:t>Image Negative</a:t>
            </a:r>
          </a:p>
        </p:txBody>
      </p:sp>
      <p:sp>
        <p:nvSpPr>
          <p:cNvPr id="187395" name="Text Box 3"/>
          <p:cNvSpPr txBox="1">
            <a:spLocks noChangeArrowheads="1"/>
          </p:cNvSpPr>
          <p:nvPr/>
        </p:nvSpPr>
        <p:spPr bwMode="auto">
          <a:xfrm>
            <a:off x="1739900" y="1585914"/>
            <a:ext cx="6743700" cy="1692771"/>
          </a:xfrm>
          <a:prstGeom prst="rect">
            <a:avLst/>
          </a:prstGeom>
          <a:noFill/>
          <a:ln w="9525">
            <a:noFill/>
            <a:miter lim="800000"/>
            <a:headEnd/>
            <a:tailEnd/>
          </a:ln>
          <a:effectLst/>
        </p:spPr>
        <p:txBody>
          <a:bodyPr>
            <a:spAutoFit/>
          </a:bodyPr>
          <a:lstStyle/>
          <a:p>
            <a:r>
              <a:rPr lang="en-US" dirty="0"/>
              <a:t>Digital negatives are often produced if the region of interest contains mostly darker pixels </a:t>
            </a:r>
            <a:r>
              <a:rPr lang="en-US" i="1" dirty="0"/>
              <a:t>(low intensity values)</a:t>
            </a:r>
            <a:endParaRPr lang="en-US" sz="3600" i="1" dirty="0"/>
          </a:p>
          <a:p>
            <a:r>
              <a:rPr lang="en-US" sz="3200" i="1" dirty="0"/>
              <a:t>	s</a:t>
            </a:r>
            <a:r>
              <a:rPr lang="en-US" sz="3200" dirty="0"/>
              <a:t> = (</a:t>
            </a:r>
            <a:r>
              <a:rPr lang="en-US" sz="3200" i="1" dirty="0"/>
              <a:t>L</a:t>
            </a:r>
            <a:r>
              <a:rPr lang="en-US" sz="3200" dirty="0"/>
              <a:t> – 1) – </a:t>
            </a:r>
            <a:r>
              <a:rPr lang="en-US" sz="3200" i="1" dirty="0"/>
              <a:t>r,</a:t>
            </a:r>
            <a:r>
              <a:rPr lang="en-US" dirty="0"/>
              <a:t>	where </a:t>
            </a:r>
            <a:r>
              <a:rPr lang="en-US" i="1" dirty="0"/>
              <a:t>r</a:t>
            </a:r>
            <a:r>
              <a:rPr lang="en-US" dirty="0"/>
              <a:t> </a:t>
            </a:r>
            <a:r>
              <a:rPr lang="en-US" dirty="0">
                <a:latin typeface="Mathematica3" pitchFamily="2" charset="2"/>
                <a:sym typeface="Symbol"/>
              </a:rPr>
              <a:t></a:t>
            </a:r>
            <a:r>
              <a:rPr lang="en-US" dirty="0">
                <a:sym typeface="Arial" pitchFamily="34" charset="0"/>
              </a:rPr>
              <a:t> [0, </a:t>
            </a:r>
            <a:r>
              <a:rPr lang="en-US" i="1" dirty="0">
                <a:sym typeface="Arial" pitchFamily="34" charset="0"/>
              </a:rPr>
              <a:t>L</a:t>
            </a:r>
            <a:r>
              <a:rPr lang="en-US" dirty="0">
                <a:sym typeface="Arial" pitchFamily="34" charset="0"/>
              </a:rPr>
              <a:t>-1]</a:t>
            </a:r>
          </a:p>
        </p:txBody>
      </p:sp>
      <p:pic>
        <p:nvPicPr>
          <p:cNvPr id="187396" name="Picture 4" descr="xray"/>
          <p:cNvPicPr>
            <a:picLocks noChangeAspect="1" noChangeArrowheads="1"/>
          </p:cNvPicPr>
          <p:nvPr/>
        </p:nvPicPr>
        <p:blipFill>
          <a:blip r:embed="rId3" cstate="print"/>
          <a:srcRect/>
          <a:stretch>
            <a:fillRect/>
          </a:stretch>
        </p:blipFill>
        <p:spPr bwMode="auto">
          <a:xfrm>
            <a:off x="8516938" y="1714500"/>
            <a:ext cx="1820862" cy="1498600"/>
          </a:xfrm>
          <a:prstGeom prst="rect">
            <a:avLst/>
          </a:prstGeom>
          <a:noFill/>
        </p:spPr>
      </p:pic>
      <p:pic>
        <p:nvPicPr>
          <p:cNvPr id="187397" name="Picture 5" descr="xray-3"/>
          <p:cNvPicPr>
            <a:picLocks noChangeAspect="1" noChangeArrowheads="1"/>
          </p:cNvPicPr>
          <p:nvPr/>
        </p:nvPicPr>
        <p:blipFill>
          <a:blip r:embed="rId4" cstate="print"/>
          <a:srcRect/>
          <a:stretch>
            <a:fillRect/>
          </a:stretch>
        </p:blipFill>
        <p:spPr bwMode="auto">
          <a:xfrm>
            <a:off x="8283576" y="3467101"/>
            <a:ext cx="2130425" cy="1617663"/>
          </a:xfrm>
          <a:prstGeom prst="rect">
            <a:avLst/>
          </a:prstGeom>
          <a:noFill/>
        </p:spPr>
      </p:pic>
      <p:sp>
        <p:nvSpPr>
          <p:cNvPr id="187399" name="Text Box 7"/>
          <p:cNvSpPr txBox="1">
            <a:spLocks noChangeArrowheads="1"/>
          </p:cNvSpPr>
          <p:nvPr/>
        </p:nvSpPr>
        <p:spPr bwMode="auto">
          <a:xfrm>
            <a:off x="6621463" y="5545139"/>
            <a:ext cx="3822700" cy="528637"/>
          </a:xfrm>
          <a:prstGeom prst="rect">
            <a:avLst/>
          </a:prstGeom>
          <a:noFill/>
          <a:ln w="9525">
            <a:solidFill>
              <a:schemeClr val="tx1"/>
            </a:solidFill>
            <a:miter lim="800000"/>
            <a:headEnd/>
            <a:tailEnd/>
          </a:ln>
          <a:effectLst/>
        </p:spPr>
        <p:txBody>
          <a:bodyPr wrap="none">
            <a:spAutoFit/>
          </a:bodyPr>
          <a:lstStyle/>
          <a:p>
            <a:r>
              <a:rPr lang="en-US" sz="2800"/>
              <a:t>&gt;&gt; g = imcomplement(f);</a:t>
            </a:r>
          </a:p>
        </p:txBody>
      </p:sp>
      <p:pic>
        <p:nvPicPr>
          <p:cNvPr id="8" name="Picture 6" descr="neg_plot"/>
          <p:cNvPicPr>
            <a:picLocks noChangeAspect="1" noChangeArrowheads="1"/>
          </p:cNvPicPr>
          <p:nvPr/>
        </p:nvPicPr>
        <p:blipFill>
          <a:blip r:embed="rId5" cstate="print"/>
          <a:srcRect/>
          <a:stretch>
            <a:fillRect/>
          </a:stretch>
        </p:blipFill>
        <p:spPr bwMode="auto">
          <a:xfrm>
            <a:off x="2125664" y="3276601"/>
            <a:ext cx="4441825" cy="3332163"/>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2407921" y="579439"/>
            <a:ext cx="8095933" cy="646331"/>
          </a:xfrm>
          <a:prstGeom prst="rect">
            <a:avLst/>
          </a:prstGeom>
          <a:noFill/>
          <a:ln w="9525">
            <a:noFill/>
            <a:miter lim="800000"/>
            <a:headEnd/>
            <a:tailEnd/>
          </a:ln>
          <a:effectLst/>
        </p:spPr>
        <p:txBody>
          <a:bodyPr wrap="square">
            <a:spAutoFit/>
          </a:bodyPr>
          <a:lstStyle/>
          <a:p>
            <a:pPr algn="ctr"/>
            <a:r>
              <a:rPr lang="en-US" sz="3600" dirty="0">
                <a:solidFill>
                  <a:srgbClr val="008000"/>
                </a:solidFill>
              </a:rPr>
              <a:t>#Local or Adaptive Histogram Processing</a:t>
            </a:r>
          </a:p>
        </p:txBody>
      </p:sp>
      <p:sp>
        <p:nvSpPr>
          <p:cNvPr id="212999" name="Text Box 7"/>
          <p:cNvSpPr txBox="1">
            <a:spLocks noChangeArrowheads="1"/>
          </p:cNvSpPr>
          <p:nvPr/>
        </p:nvSpPr>
        <p:spPr bwMode="auto">
          <a:xfrm>
            <a:off x="1614027" y="1501106"/>
            <a:ext cx="6390466" cy="3262432"/>
          </a:xfrm>
          <a:prstGeom prst="rect">
            <a:avLst/>
          </a:prstGeom>
          <a:noFill/>
          <a:ln w="9525" algn="ctr">
            <a:noFill/>
            <a:miter lim="800000"/>
            <a:headEnd/>
            <a:tailEnd/>
          </a:ln>
          <a:effectLst/>
        </p:spPr>
        <p:txBody>
          <a:bodyPr wrap="square">
            <a:spAutoFit/>
          </a:bodyPr>
          <a:lstStyle/>
          <a:p>
            <a:pPr algn="just">
              <a:spcBef>
                <a:spcPts val="0"/>
              </a:spcBef>
              <a:spcAft>
                <a:spcPts val="0"/>
              </a:spcAft>
            </a:pPr>
            <a:r>
              <a:rPr lang="en-US" sz="1800" dirty="0"/>
              <a:t>&gt;&gt; </a:t>
            </a:r>
            <a:r>
              <a:rPr lang="en-US" sz="1800" dirty="0" err="1"/>
              <a:t>imshow</a:t>
            </a:r>
            <a:r>
              <a:rPr lang="en-US" sz="1800" dirty="0"/>
              <a:t>(f);</a:t>
            </a:r>
          </a:p>
          <a:p>
            <a:pPr algn="just">
              <a:spcBef>
                <a:spcPts val="0"/>
              </a:spcBef>
              <a:spcAft>
                <a:spcPts val="0"/>
              </a:spcAft>
            </a:pPr>
            <a:r>
              <a:rPr lang="en-US" sz="1800" dirty="0"/>
              <a:t>&gt;&gt; g1 = </a:t>
            </a:r>
            <a:r>
              <a:rPr lang="en-US" sz="1800" dirty="0" err="1"/>
              <a:t>adapthisteq</a:t>
            </a:r>
            <a:r>
              <a:rPr lang="en-US" sz="1800" dirty="0"/>
              <a:t>(f); </a:t>
            </a:r>
            <a:r>
              <a:rPr lang="en-US" sz="1800" dirty="0">
                <a:solidFill>
                  <a:srgbClr val="00B050"/>
                </a:solidFill>
              </a:rPr>
              <a:t>% default is '</a:t>
            </a:r>
            <a:r>
              <a:rPr lang="en-US" sz="1800" dirty="0" err="1">
                <a:solidFill>
                  <a:srgbClr val="00B050"/>
                </a:solidFill>
              </a:rPr>
              <a:t>NumTiles</a:t>
            </a:r>
            <a:r>
              <a:rPr lang="en-US" sz="1800" dirty="0">
                <a:solidFill>
                  <a:srgbClr val="00B050"/>
                </a:solidFill>
              </a:rPr>
              <a:t>', [8 8]</a:t>
            </a:r>
          </a:p>
          <a:p>
            <a:pPr algn="just">
              <a:spcBef>
                <a:spcPts val="0"/>
              </a:spcBef>
              <a:spcAft>
                <a:spcPts val="0"/>
              </a:spcAft>
            </a:pPr>
            <a:r>
              <a:rPr lang="en-US" sz="1800" dirty="0"/>
              <a:t>&gt;&gt; </a:t>
            </a:r>
            <a:r>
              <a:rPr lang="en-US" sz="1800" dirty="0" err="1"/>
              <a:t>imshow</a:t>
            </a:r>
            <a:r>
              <a:rPr lang="en-US" sz="1800" dirty="0"/>
              <a:t>(g1)</a:t>
            </a:r>
          </a:p>
          <a:p>
            <a:pPr algn="just">
              <a:spcBef>
                <a:spcPts val="0"/>
              </a:spcBef>
              <a:spcAft>
                <a:spcPts val="0"/>
              </a:spcAft>
            </a:pPr>
            <a:r>
              <a:rPr lang="en-US" sz="1800" dirty="0"/>
              <a:t>&gt;&gt; g2 = </a:t>
            </a:r>
            <a:r>
              <a:rPr lang="en-US" sz="1800" dirty="0" err="1"/>
              <a:t>adapthisteq</a:t>
            </a:r>
            <a:r>
              <a:rPr lang="en-US" sz="1800" dirty="0"/>
              <a:t>(f, '</a:t>
            </a:r>
            <a:r>
              <a:rPr lang="en-US" sz="1800" dirty="0" err="1"/>
              <a:t>NumTiles</a:t>
            </a:r>
            <a:r>
              <a:rPr lang="en-US" sz="1800" dirty="0"/>
              <a:t>', [25 25]);</a:t>
            </a:r>
          </a:p>
          <a:p>
            <a:pPr algn="just">
              <a:spcBef>
                <a:spcPts val="0"/>
              </a:spcBef>
              <a:spcAft>
                <a:spcPts val="0"/>
              </a:spcAft>
            </a:pPr>
            <a:r>
              <a:rPr lang="en-US" sz="1800" dirty="0"/>
              <a:t>&gt;&gt; </a:t>
            </a:r>
            <a:r>
              <a:rPr lang="en-US" sz="1800" dirty="0" err="1"/>
              <a:t>imshow</a:t>
            </a:r>
            <a:r>
              <a:rPr lang="en-US" sz="1800" dirty="0"/>
              <a:t>(g2)</a:t>
            </a:r>
          </a:p>
          <a:p>
            <a:pPr algn="just">
              <a:spcBef>
                <a:spcPts val="0"/>
              </a:spcBef>
              <a:spcAft>
                <a:spcPts val="0"/>
              </a:spcAft>
            </a:pPr>
            <a:r>
              <a:rPr lang="en-US" sz="1800" dirty="0">
                <a:solidFill>
                  <a:srgbClr val="00B050"/>
                </a:solidFill>
              </a:rPr>
              <a:t>% '</a:t>
            </a:r>
            <a:r>
              <a:rPr lang="en-US" sz="1800" dirty="0" err="1">
                <a:solidFill>
                  <a:srgbClr val="00B050"/>
                </a:solidFill>
              </a:rPr>
              <a:t>ClipLimit</a:t>
            </a:r>
            <a:r>
              <a:rPr lang="en-US" sz="1800" dirty="0">
                <a:solidFill>
                  <a:srgbClr val="00B050"/>
                </a:solidFill>
              </a:rPr>
              <a:t>‘: Real scalar in the range [0 1] that specifies a contrast enhancement limit. Higher numbers result in more contrast. Default: 0.01</a:t>
            </a:r>
          </a:p>
          <a:p>
            <a:pPr algn="just">
              <a:spcBef>
                <a:spcPts val="0"/>
              </a:spcBef>
              <a:spcAft>
                <a:spcPts val="0"/>
              </a:spcAft>
            </a:pPr>
            <a:r>
              <a:rPr lang="en-US" sz="1800" dirty="0"/>
              <a:t>&gt;&gt; g3 = </a:t>
            </a:r>
            <a:r>
              <a:rPr lang="en-US" sz="1800" dirty="0" err="1"/>
              <a:t>adapthisteq</a:t>
            </a:r>
            <a:r>
              <a:rPr lang="en-US" sz="1800" dirty="0"/>
              <a:t>(f, '</a:t>
            </a:r>
            <a:r>
              <a:rPr lang="en-US" sz="1800" dirty="0" err="1"/>
              <a:t>NumTiles</a:t>
            </a:r>
            <a:r>
              <a:rPr lang="en-US" sz="1800" dirty="0"/>
              <a:t>', [25 25], '</a:t>
            </a:r>
            <a:r>
              <a:rPr lang="en-US" sz="1800" dirty="0" err="1"/>
              <a:t>Cliplimit</a:t>
            </a:r>
            <a:r>
              <a:rPr lang="en-US" sz="1800" dirty="0"/>
              <a:t>', 0.05);</a:t>
            </a:r>
          </a:p>
          <a:p>
            <a:pPr algn="just">
              <a:spcBef>
                <a:spcPts val="0"/>
              </a:spcBef>
              <a:spcAft>
                <a:spcPts val="0"/>
              </a:spcAft>
            </a:pPr>
            <a:r>
              <a:rPr lang="en-US" sz="1800" dirty="0"/>
              <a:t>&gt;&gt; </a:t>
            </a:r>
            <a:r>
              <a:rPr lang="en-US" sz="1800" dirty="0" err="1"/>
              <a:t>imshow</a:t>
            </a:r>
            <a:r>
              <a:rPr lang="en-US" sz="1800" dirty="0"/>
              <a:t>(g3)</a:t>
            </a:r>
          </a:p>
          <a:p>
            <a:pPr algn="just">
              <a:spcBef>
                <a:spcPts val="0"/>
              </a:spcBef>
              <a:spcAft>
                <a:spcPts val="0"/>
              </a:spcAft>
            </a:pPr>
            <a:endParaRPr lang="en-US" sz="1800" dirty="0"/>
          </a:p>
        </p:txBody>
      </p:sp>
      <p:pic>
        <p:nvPicPr>
          <p:cNvPr id="3215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658" t="5909" r="14293" b="11920"/>
          <a:stretch/>
        </p:blipFill>
        <p:spPr bwMode="auto">
          <a:xfrm>
            <a:off x="4895533" y="4455631"/>
            <a:ext cx="2520000" cy="2313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3748" t="6243" r="15048" b="11920"/>
          <a:stretch/>
        </p:blipFill>
        <p:spPr bwMode="auto">
          <a:xfrm>
            <a:off x="8004493" y="4420565"/>
            <a:ext cx="2520000" cy="236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1542"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13559" t="5945" r="13540" b="10661"/>
          <a:stretch/>
        </p:blipFill>
        <p:spPr bwMode="auto">
          <a:xfrm>
            <a:off x="1873107" y="4446927"/>
            <a:ext cx="2520000" cy="2352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l="13334" t="5230" r="14126" b="11371"/>
          <a:stretch/>
        </p:blipFill>
        <p:spPr bwMode="auto">
          <a:xfrm>
            <a:off x="8028073" y="1591084"/>
            <a:ext cx="2520000" cy="236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bwMode="auto">
          <a:xfrm>
            <a:off x="9264494" y="4114800"/>
            <a:ext cx="199547" cy="19812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3" name="Left Arrow 2"/>
          <p:cNvSpPr/>
          <p:nvPr/>
        </p:nvSpPr>
        <p:spPr bwMode="auto">
          <a:xfrm>
            <a:off x="7574280" y="5471160"/>
            <a:ext cx="213360" cy="27432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0" name="Left Arrow 9"/>
          <p:cNvSpPr/>
          <p:nvPr/>
        </p:nvSpPr>
        <p:spPr bwMode="auto">
          <a:xfrm>
            <a:off x="4526280" y="5486400"/>
            <a:ext cx="213360" cy="27432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Tree>
    <p:extLst>
      <p:ext uri="{BB962C8B-B14F-4D97-AF65-F5344CB8AC3E}">
        <p14:creationId xmlns:p14="http://schemas.microsoft.com/office/powerpoint/2010/main" val="39070340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5043" name="Text Box 3"/>
          <p:cNvSpPr txBox="1">
            <a:spLocks noChangeArrowheads="1"/>
          </p:cNvSpPr>
          <p:nvPr/>
        </p:nvSpPr>
        <p:spPr bwMode="auto">
          <a:xfrm>
            <a:off x="1628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15044" name="Text Box 4"/>
          <p:cNvSpPr txBox="1">
            <a:spLocks noChangeArrowheads="1"/>
          </p:cNvSpPr>
          <p:nvPr/>
        </p:nvSpPr>
        <p:spPr bwMode="auto">
          <a:xfrm>
            <a:off x="1947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15045" name="Text Box 5"/>
          <p:cNvSpPr txBox="1">
            <a:spLocks noChangeArrowheads="1"/>
          </p:cNvSpPr>
          <p:nvPr/>
        </p:nvSpPr>
        <p:spPr bwMode="auto">
          <a:xfrm>
            <a:off x="1806576" y="1614488"/>
            <a:ext cx="4491935" cy="2751522"/>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	Linear Spatial Filtering</a:t>
            </a:r>
          </a:p>
          <a:p>
            <a:pPr marL="457200" indent="-457200">
              <a:lnSpc>
                <a:spcPct val="120000"/>
              </a:lnSpc>
            </a:pPr>
            <a:r>
              <a:rPr lang="en-US" sz="2800" dirty="0"/>
              <a:t>@	Nonlinear Spatial Filtering</a:t>
            </a:r>
          </a:p>
          <a:p>
            <a:pPr marL="457200" indent="-457200">
              <a:lnSpc>
                <a:spcPct val="120000"/>
              </a:lnSpc>
            </a:pPr>
            <a:endParaRPr lang="en-US" dirty="0"/>
          </a:p>
          <a:p>
            <a:pPr marL="457200" indent="-457200">
              <a:lnSpc>
                <a:spcPct val="120000"/>
              </a:lnSpc>
            </a:pPr>
            <a:r>
              <a:rPr lang="en-US" dirty="0"/>
              <a:t>Mask Size: m </a:t>
            </a:r>
            <a:r>
              <a:rPr lang="en-US" dirty="0">
                <a:sym typeface="Mathematica1" pitchFamily="2" charset="2"/>
              </a:rPr>
              <a:t></a:t>
            </a:r>
            <a:r>
              <a:rPr lang="en-US" dirty="0">
                <a:sym typeface="Arial" pitchFamily="34" charset="0"/>
              </a:rPr>
              <a:t> n</a:t>
            </a:r>
          </a:p>
          <a:p>
            <a:pPr marL="457200" indent="-457200">
              <a:lnSpc>
                <a:spcPct val="120000"/>
              </a:lnSpc>
            </a:pPr>
            <a:r>
              <a:rPr lang="en-US" sz="2000" dirty="0">
                <a:sym typeface="Arial" pitchFamily="34" charset="0"/>
              </a:rPr>
              <a:t>We assume: m = 2a+1, n = 2b+1</a:t>
            </a:r>
          </a:p>
          <a:p>
            <a:pPr marL="457200" indent="-457200">
              <a:lnSpc>
                <a:spcPct val="120000"/>
              </a:lnSpc>
            </a:pPr>
            <a:r>
              <a:rPr lang="en-US" sz="2000" dirty="0">
                <a:sym typeface="Arial" pitchFamily="34" charset="0"/>
              </a:rPr>
              <a:t>where a and b are non-negative integers</a:t>
            </a:r>
          </a:p>
        </p:txBody>
      </p:sp>
      <p:pic>
        <p:nvPicPr>
          <p:cNvPr id="215046" name="Picture 6"/>
          <p:cNvPicPr>
            <a:picLocks noChangeAspect="1" noChangeArrowheads="1"/>
          </p:cNvPicPr>
          <p:nvPr/>
        </p:nvPicPr>
        <p:blipFill>
          <a:blip r:embed="rId2" cstate="print"/>
          <a:srcRect/>
          <a:stretch>
            <a:fillRect/>
          </a:stretch>
        </p:blipFill>
        <p:spPr bwMode="auto">
          <a:xfrm>
            <a:off x="6205539" y="1554163"/>
            <a:ext cx="4275137" cy="4616450"/>
          </a:xfrm>
          <a:prstGeom prst="rect">
            <a:avLst/>
          </a:prstGeom>
          <a:noFill/>
          <a:ln w="9525">
            <a:noFill/>
            <a:miter lim="800000"/>
            <a:headEnd/>
            <a:tailEnd/>
          </a:ln>
          <a:effectLst/>
        </p:spPr>
      </p:pic>
      <p:pic>
        <p:nvPicPr>
          <p:cNvPr id="215047" name="Picture 7"/>
          <p:cNvPicPr>
            <a:picLocks noChangeAspect="1" noChangeArrowheads="1"/>
          </p:cNvPicPr>
          <p:nvPr/>
        </p:nvPicPr>
        <p:blipFill>
          <a:blip r:embed="rId3" cstate="print"/>
          <a:srcRect/>
          <a:stretch>
            <a:fillRect/>
          </a:stretch>
        </p:blipFill>
        <p:spPr bwMode="auto">
          <a:xfrm>
            <a:off x="2416175" y="6226175"/>
            <a:ext cx="8147050" cy="47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7091" name="Text Box 3"/>
          <p:cNvSpPr txBox="1">
            <a:spLocks noChangeArrowheads="1"/>
          </p:cNvSpPr>
          <p:nvPr/>
        </p:nvSpPr>
        <p:spPr bwMode="auto">
          <a:xfrm>
            <a:off x="1603376" y="1557338"/>
            <a:ext cx="4012637" cy="683264"/>
          </a:xfrm>
          <a:prstGeom prst="rect">
            <a:avLst/>
          </a:prstGeom>
          <a:noFill/>
          <a:ln w="9525" algn="ctr">
            <a:noFill/>
            <a:miter lim="800000"/>
            <a:headEnd/>
            <a:tailEnd/>
          </a:ln>
          <a:effectLst/>
        </p:spPr>
        <p:txBody>
          <a:bodyPr wrap="none">
            <a:spAutoFit/>
          </a:bodyPr>
          <a:lstStyle/>
          <a:p>
            <a:pPr marL="457200" indent="-457200">
              <a:lnSpc>
                <a:spcPct val="120000"/>
              </a:lnSpc>
            </a:pPr>
            <a:r>
              <a:rPr lang="en-US" sz="3200"/>
              <a:t>Linear Spatial Filtering</a:t>
            </a:r>
          </a:p>
        </p:txBody>
      </p:sp>
      <p:grpSp>
        <p:nvGrpSpPr>
          <p:cNvPr id="2" name="Group 4"/>
          <p:cNvGrpSpPr>
            <a:grpSpLocks/>
          </p:cNvGrpSpPr>
          <p:nvPr/>
        </p:nvGrpSpPr>
        <p:grpSpPr bwMode="auto">
          <a:xfrm>
            <a:off x="3198813" y="2522538"/>
            <a:ext cx="2590800" cy="2438400"/>
            <a:chOff x="385" y="1589"/>
            <a:chExt cx="1632" cy="1536"/>
          </a:xfrm>
        </p:grpSpPr>
        <p:sp>
          <p:nvSpPr>
            <p:cNvPr id="217093" name="Text Box 5"/>
            <p:cNvSpPr txBox="1">
              <a:spLocks noChangeArrowheads="1"/>
            </p:cNvSpPr>
            <p:nvPr/>
          </p:nvSpPr>
          <p:spPr bwMode="auto">
            <a:xfrm>
              <a:off x="495" y="1688"/>
              <a:ext cx="1508" cy="1325"/>
            </a:xfrm>
            <a:prstGeom prst="rect">
              <a:avLst/>
            </a:prstGeom>
            <a:noFill/>
            <a:ln w="9525">
              <a:noFill/>
              <a:miter lim="800000"/>
              <a:headEnd/>
              <a:tailEnd/>
            </a:ln>
            <a:effectLst/>
          </p:spPr>
          <p:txBody>
            <a:bodyPr>
              <a:spAutoFit/>
            </a:bodyPr>
            <a:lstStyle/>
            <a:p>
              <a:r>
                <a:rPr lang="en-US" sz="3200" i="1"/>
                <a:t>w</a:t>
              </a:r>
              <a:r>
                <a:rPr lang="en-US" sz="3200" baseline="-25000"/>
                <a:t>1</a:t>
              </a:r>
              <a:r>
                <a:rPr lang="en-US" sz="3200" i="1"/>
                <a:t>    w</a:t>
              </a:r>
              <a:r>
                <a:rPr lang="en-US" sz="3200" baseline="-25000"/>
                <a:t>2</a:t>
              </a:r>
              <a:r>
                <a:rPr lang="en-US" sz="3200" i="1"/>
                <a:t>    w</a:t>
              </a:r>
              <a:r>
                <a:rPr lang="en-US" sz="3200" baseline="-25000"/>
                <a:t>3</a:t>
              </a:r>
            </a:p>
            <a:p>
              <a:endParaRPr lang="en-US" sz="1800" i="1"/>
            </a:p>
            <a:p>
              <a:r>
                <a:rPr lang="en-US" sz="3200" i="1"/>
                <a:t>w</a:t>
              </a:r>
              <a:r>
                <a:rPr lang="en-US" sz="3200" baseline="-25000"/>
                <a:t>4</a:t>
              </a:r>
              <a:r>
                <a:rPr lang="en-US" sz="3200" i="1"/>
                <a:t>    w</a:t>
              </a:r>
              <a:r>
                <a:rPr lang="en-US" sz="3200" baseline="-25000"/>
                <a:t>5</a:t>
              </a:r>
              <a:r>
                <a:rPr lang="en-US" sz="3200" i="1"/>
                <a:t>    w</a:t>
              </a:r>
              <a:r>
                <a:rPr lang="en-US" sz="3200" baseline="-25000"/>
                <a:t>6</a:t>
              </a:r>
              <a:r>
                <a:rPr lang="en-US" sz="3200" i="1"/>
                <a:t> </a:t>
              </a:r>
            </a:p>
            <a:p>
              <a:endParaRPr lang="en-US" sz="1800" i="1"/>
            </a:p>
            <a:p>
              <a:r>
                <a:rPr lang="en-US" sz="3200" i="1"/>
                <a:t>w</a:t>
              </a:r>
              <a:r>
                <a:rPr lang="en-US" sz="3200" baseline="-25000"/>
                <a:t>7</a:t>
              </a:r>
              <a:r>
                <a:rPr lang="en-US" sz="3200" i="1"/>
                <a:t>    w</a:t>
              </a:r>
              <a:r>
                <a:rPr lang="en-US" sz="3200" baseline="-25000"/>
                <a:t>8</a:t>
              </a:r>
              <a:r>
                <a:rPr lang="en-US" sz="3200" i="1"/>
                <a:t>    w</a:t>
              </a:r>
              <a:r>
                <a:rPr lang="en-US" sz="3200" baseline="-25000"/>
                <a:t>9</a:t>
              </a:r>
            </a:p>
          </p:txBody>
        </p:sp>
        <p:sp>
          <p:nvSpPr>
            <p:cNvPr id="217094" name="Rectangle 6"/>
            <p:cNvSpPr>
              <a:spLocks noChangeArrowheads="1"/>
            </p:cNvSpPr>
            <p:nvPr/>
          </p:nvSpPr>
          <p:spPr bwMode="auto">
            <a:xfrm>
              <a:off x="385" y="1589"/>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7095" name="Rectangle 7"/>
            <p:cNvSpPr>
              <a:spLocks noChangeArrowheads="1"/>
            </p:cNvSpPr>
            <p:nvPr/>
          </p:nvSpPr>
          <p:spPr bwMode="auto">
            <a:xfrm>
              <a:off x="913" y="1589"/>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7096" name="Rectangle 8"/>
            <p:cNvSpPr>
              <a:spLocks noChangeArrowheads="1"/>
            </p:cNvSpPr>
            <p:nvPr/>
          </p:nvSpPr>
          <p:spPr bwMode="auto">
            <a:xfrm>
              <a:off x="385" y="2117"/>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9"/>
          <p:cNvGrpSpPr>
            <a:grpSpLocks/>
          </p:cNvGrpSpPr>
          <p:nvPr/>
        </p:nvGrpSpPr>
        <p:grpSpPr bwMode="auto">
          <a:xfrm>
            <a:off x="6089650" y="1555750"/>
            <a:ext cx="4419600" cy="4114800"/>
            <a:chOff x="2496" y="870"/>
            <a:chExt cx="2784" cy="2592"/>
          </a:xfrm>
        </p:grpSpPr>
        <p:sp>
          <p:nvSpPr>
            <p:cNvPr id="217098" name="Text Box 10"/>
            <p:cNvSpPr txBox="1">
              <a:spLocks noChangeArrowheads="1"/>
            </p:cNvSpPr>
            <p:nvPr/>
          </p:nvSpPr>
          <p:spPr bwMode="auto">
            <a:xfrm>
              <a:off x="2682" y="1014"/>
              <a:ext cx="1300" cy="1338"/>
            </a:xfrm>
            <a:prstGeom prst="rect">
              <a:avLst/>
            </a:prstGeom>
            <a:noFill/>
            <a:ln w="9525">
              <a:noFill/>
              <a:miter lim="800000"/>
              <a:headEnd/>
              <a:tailEnd/>
            </a:ln>
            <a:effectLst/>
          </p:spPr>
          <p:txBody>
            <a:bodyPr wrap="none">
              <a:spAutoFit/>
            </a:bodyPr>
            <a:lstStyle/>
            <a:p>
              <a:r>
                <a:rPr lang="en-US" sz="3200" i="1"/>
                <a:t>f</a:t>
              </a:r>
              <a:r>
                <a:rPr lang="en-US" sz="3200" baseline="-25000"/>
                <a:t>1</a:t>
              </a:r>
              <a:r>
                <a:rPr lang="en-US" sz="3200" i="1"/>
                <a:t>     f</a:t>
              </a:r>
              <a:r>
                <a:rPr lang="en-US" sz="3200" baseline="-25000"/>
                <a:t>2</a:t>
              </a:r>
              <a:r>
                <a:rPr lang="en-US" sz="3200" i="1"/>
                <a:t>     f</a:t>
              </a:r>
              <a:r>
                <a:rPr lang="en-US" sz="3200" baseline="-25000"/>
                <a:t>3</a:t>
              </a:r>
            </a:p>
            <a:p>
              <a:endParaRPr lang="en-US" sz="1800" i="1"/>
            </a:p>
            <a:p>
              <a:r>
                <a:rPr lang="en-US" sz="3200" i="1"/>
                <a:t>f</a:t>
              </a:r>
              <a:r>
                <a:rPr lang="en-US" sz="3200" baseline="-25000"/>
                <a:t>4</a:t>
              </a:r>
              <a:r>
                <a:rPr lang="en-US" sz="3200" i="1"/>
                <a:t>     f</a:t>
              </a:r>
              <a:r>
                <a:rPr lang="en-US" sz="3200" baseline="-25000"/>
                <a:t>5</a:t>
              </a:r>
              <a:r>
                <a:rPr lang="en-US" sz="3200" i="1"/>
                <a:t>     f</a:t>
              </a:r>
              <a:r>
                <a:rPr lang="en-US" sz="3200" baseline="-25000"/>
                <a:t>6</a:t>
              </a:r>
              <a:r>
                <a:rPr lang="en-US" sz="3200" i="1"/>
                <a:t> </a:t>
              </a:r>
            </a:p>
            <a:p>
              <a:endParaRPr lang="en-US" sz="1800" i="1"/>
            </a:p>
            <a:p>
              <a:r>
                <a:rPr lang="en-US" sz="3200" i="1"/>
                <a:t>f</a:t>
              </a:r>
              <a:r>
                <a:rPr lang="en-US" sz="3200" baseline="-25000"/>
                <a:t>7</a:t>
              </a:r>
              <a:r>
                <a:rPr lang="en-US" sz="3200" i="1"/>
                <a:t>     f</a:t>
              </a:r>
              <a:r>
                <a:rPr lang="en-US" sz="3200" baseline="-25000"/>
                <a:t>8</a:t>
              </a:r>
              <a:r>
                <a:rPr lang="en-US" sz="3200" i="1"/>
                <a:t>     f</a:t>
              </a:r>
              <a:r>
                <a:rPr lang="en-US" sz="3200" baseline="-25000"/>
                <a:t>9</a:t>
              </a:r>
            </a:p>
          </p:txBody>
        </p:sp>
        <p:sp>
          <p:nvSpPr>
            <p:cNvPr id="217099" name="Rectangle 11"/>
            <p:cNvSpPr>
              <a:spLocks noChangeArrowheads="1"/>
            </p:cNvSpPr>
            <p:nvPr/>
          </p:nvSpPr>
          <p:spPr bwMode="auto">
            <a:xfrm>
              <a:off x="3072" y="1398"/>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7100" name="Rectangle 12"/>
            <p:cNvSpPr>
              <a:spLocks noChangeArrowheads="1"/>
            </p:cNvSpPr>
            <p:nvPr/>
          </p:nvSpPr>
          <p:spPr bwMode="auto">
            <a:xfrm>
              <a:off x="3600" y="870"/>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7101" name="Rectangle 13"/>
            <p:cNvSpPr>
              <a:spLocks noChangeArrowheads="1"/>
            </p:cNvSpPr>
            <p:nvPr/>
          </p:nvSpPr>
          <p:spPr bwMode="auto">
            <a:xfrm>
              <a:off x="2496" y="1926"/>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7102" name="Rectangle 14"/>
            <p:cNvSpPr>
              <a:spLocks noChangeArrowheads="1"/>
            </p:cNvSpPr>
            <p:nvPr/>
          </p:nvSpPr>
          <p:spPr bwMode="auto">
            <a:xfrm>
              <a:off x="2496" y="870"/>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7103" name="Rectangle 15"/>
            <p:cNvSpPr>
              <a:spLocks noChangeArrowheads="1"/>
            </p:cNvSpPr>
            <p:nvPr/>
          </p:nvSpPr>
          <p:spPr bwMode="auto">
            <a:xfrm>
              <a:off x="2496" y="2934"/>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4" name="Rectangle 16"/>
            <p:cNvSpPr>
              <a:spLocks noChangeArrowheads="1"/>
            </p:cNvSpPr>
            <p:nvPr/>
          </p:nvSpPr>
          <p:spPr bwMode="auto">
            <a:xfrm>
              <a:off x="2496" y="870"/>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5" name="Rectangle 17"/>
            <p:cNvSpPr>
              <a:spLocks noChangeArrowheads="1"/>
            </p:cNvSpPr>
            <p:nvPr/>
          </p:nvSpPr>
          <p:spPr bwMode="auto">
            <a:xfrm>
              <a:off x="4704" y="870"/>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7106" name="Rectangle 18"/>
            <p:cNvSpPr>
              <a:spLocks noChangeArrowheads="1"/>
            </p:cNvSpPr>
            <p:nvPr/>
          </p:nvSpPr>
          <p:spPr bwMode="auto">
            <a:xfrm>
              <a:off x="4704" y="2934"/>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217107" name="Text Box 19"/>
          <p:cNvSpPr txBox="1">
            <a:spLocks noChangeArrowheads="1"/>
          </p:cNvSpPr>
          <p:nvPr/>
        </p:nvSpPr>
        <p:spPr bwMode="auto">
          <a:xfrm>
            <a:off x="2138364" y="5924550"/>
            <a:ext cx="8504237" cy="457200"/>
          </a:xfrm>
          <a:prstGeom prst="rect">
            <a:avLst/>
          </a:prstGeom>
          <a:noFill/>
          <a:ln w="9525" algn="ctr">
            <a:noFill/>
            <a:miter lim="800000"/>
            <a:headEnd/>
            <a:tailEnd/>
          </a:ln>
          <a:effectLst/>
        </p:spPr>
        <p:txBody>
          <a:bodyPr wrap="none">
            <a:spAutoFit/>
          </a:bodyPr>
          <a:lstStyle/>
          <a:p>
            <a:pPr marL="457200" indent="-457200"/>
            <a:r>
              <a:rPr lang="en-US" i="1"/>
              <a:t>g</a:t>
            </a:r>
            <a:r>
              <a:rPr lang="en-US" baseline="-25000"/>
              <a:t>5 </a:t>
            </a:r>
            <a:r>
              <a:rPr lang="en-US"/>
              <a:t>= </a:t>
            </a:r>
            <a:r>
              <a:rPr lang="en-US" i="1"/>
              <a:t>f</a:t>
            </a:r>
            <a:r>
              <a:rPr lang="en-US" baseline="-25000"/>
              <a:t>1</a:t>
            </a:r>
            <a:r>
              <a:rPr lang="en-US"/>
              <a:t>*</a:t>
            </a:r>
            <a:r>
              <a:rPr lang="en-US" i="1"/>
              <a:t>w</a:t>
            </a:r>
            <a:r>
              <a:rPr lang="en-US" baseline="-25000"/>
              <a:t>1</a:t>
            </a:r>
            <a:r>
              <a:rPr lang="en-US"/>
              <a:t>+ </a:t>
            </a:r>
            <a:r>
              <a:rPr lang="en-US" i="1"/>
              <a:t>f</a:t>
            </a:r>
            <a:r>
              <a:rPr lang="en-US" baseline="-25000"/>
              <a:t>2</a:t>
            </a:r>
            <a:r>
              <a:rPr lang="en-US"/>
              <a:t>*</a:t>
            </a:r>
            <a:r>
              <a:rPr lang="en-US" i="1"/>
              <a:t>w</a:t>
            </a:r>
            <a:r>
              <a:rPr lang="en-US" baseline="-25000"/>
              <a:t>2</a:t>
            </a:r>
            <a:r>
              <a:rPr lang="en-US"/>
              <a:t>+ </a:t>
            </a:r>
            <a:r>
              <a:rPr lang="en-US" i="1"/>
              <a:t>f</a:t>
            </a:r>
            <a:r>
              <a:rPr lang="en-US" baseline="-25000"/>
              <a:t>3</a:t>
            </a:r>
            <a:r>
              <a:rPr lang="en-US"/>
              <a:t>*</a:t>
            </a:r>
            <a:r>
              <a:rPr lang="en-US" i="1"/>
              <a:t>w</a:t>
            </a:r>
            <a:r>
              <a:rPr lang="en-US" baseline="-25000"/>
              <a:t>3</a:t>
            </a:r>
            <a:r>
              <a:rPr lang="en-US"/>
              <a:t>+ </a:t>
            </a:r>
            <a:r>
              <a:rPr lang="en-US" i="1"/>
              <a:t>f</a:t>
            </a:r>
            <a:r>
              <a:rPr lang="en-US" baseline="-25000"/>
              <a:t>4</a:t>
            </a:r>
            <a:r>
              <a:rPr lang="en-US"/>
              <a:t>*</a:t>
            </a:r>
            <a:r>
              <a:rPr lang="en-US" i="1"/>
              <a:t>w</a:t>
            </a:r>
            <a:r>
              <a:rPr lang="en-US" baseline="-25000"/>
              <a:t>4</a:t>
            </a:r>
            <a:r>
              <a:rPr lang="en-US"/>
              <a:t>+ </a:t>
            </a:r>
            <a:r>
              <a:rPr lang="en-US" i="1"/>
              <a:t>f</a:t>
            </a:r>
            <a:r>
              <a:rPr lang="en-US" baseline="-25000"/>
              <a:t>5</a:t>
            </a:r>
            <a:r>
              <a:rPr lang="en-US"/>
              <a:t>*</a:t>
            </a:r>
            <a:r>
              <a:rPr lang="en-US" i="1"/>
              <a:t>w</a:t>
            </a:r>
            <a:r>
              <a:rPr lang="en-US" baseline="-25000"/>
              <a:t>5</a:t>
            </a:r>
            <a:r>
              <a:rPr lang="en-US"/>
              <a:t>+ </a:t>
            </a:r>
            <a:r>
              <a:rPr lang="en-US" i="1"/>
              <a:t>f</a:t>
            </a:r>
            <a:r>
              <a:rPr lang="en-US" baseline="-25000"/>
              <a:t>6</a:t>
            </a:r>
            <a:r>
              <a:rPr lang="en-US"/>
              <a:t>*</a:t>
            </a:r>
            <a:r>
              <a:rPr lang="en-US" i="1"/>
              <a:t>w</a:t>
            </a:r>
            <a:r>
              <a:rPr lang="en-US" baseline="-25000"/>
              <a:t>6</a:t>
            </a:r>
            <a:r>
              <a:rPr lang="en-US"/>
              <a:t>+ </a:t>
            </a:r>
            <a:r>
              <a:rPr lang="en-US" i="1"/>
              <a:t>f</a:t>
            </a:r>
            <a:r>
              <a:rPr lang="en-US" baseline="-25000"/>
              <a:t>7</a:t>
            </a:r>
            <a:r>
              <a:rPr lang="en-US"/>
              <a:t>*</a:t>
            </a:r>
            <a:r>
              <a:rPr lang="en-US" i="1"/>
              <a:t>w</a:t>
            </a:r>
            <a:r>
              <a:rPr lang="en-US" baseline="-25000"/>
              <a:t>7</a:t>
            </a:r>
            <a:r>
              <a:rPr lang="en-US"/>
              <a:t>+ </a:t>
            </a:r>
            <a:r>
              <a:rPr lang="en-US" i="1"/>
              <a:t>f</a:t>
            </a:r>
            <a:r>
              <a:rPr lang="en-US" baseline="-25000"/>
              <a:t>8</a:t>
            </a:r>
            <a:r>
              <a:rPr lang="en-US"/>
              <a:t>*</a:t>
            </a:r>
            <a:r>
              <a:rPr lang="en-US" i="1"/>
              <a:t>w</a:t>
            </a:r>
            <a:r>
              <a:rPr lang="en-US" baseline="-25000"/>
              <a:t>8</a:t>
            </a:r>
            <a:r>
              <a:rPr lang="en-US"/>
              <a:t>+ </a:t>
            </a:r>
            <a:r>
              <a:rPr lang="en-US" i="1"/>
              <a:t>f</a:t>
            </a:r>
            <a:r>
              <a:rPr lang="en-US" baseline="-25000"/>
              <a:t>9</a:t>
            </a:r>
            <a:r>
              <a:rPr lang="en-US"/>
              <a:t>*</a:t>
            </a:r>
            <a:r>
              <a:rPr lang="en-US" i="1"/>
              <a:t>w</a:t>
            </a:r>
            <a:r>
              <a:rPr lang="en-US" baseline="-25000"/>
              <a:t>9</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971675" y="1490663"/>
            <a:ext cx="2590800" cy="2438400"/>
            <a:chOff x="201" y="1074"/>
            <a:chExt cx="1632" cy="1536"/>
          </a:xfrm>
        </p:grpSpPr>
        <p:sp>
          <p:nvSpPr>
            <p:cNvPr id="218115" name="Text Box 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18116" name="Rectangle 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8117" name="Rectangle 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8118" name="Rectangle 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19"/>
          <p:cNvGrpSpPr>
            <a:grpSpLocks/>
          </p:cNvGrpSpPr>
          <p:nvPr/>
        </p:nvGrpSpPr>
        <p:grpSpPr bwMode="auto">
          <a:xfrm>
            <a:off x="5486400" y="1981200"/>
            <a:ext cx="4419600" cy="4114800"/>
            <a:chOff x="2496" y="1248"/>
            <a:chExt cx="2784" cy="2592"/>
          </a:xfrm>
        </p:grpSpPr>
        <p:sp>
          <p:nvSpPr>
            <p:cNvPr id="218120" name="Text Box 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18121" name="Rectangle 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8122" name="Rectangle 1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8123" name="Rectangle 1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8124" name="Rectangle 1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8125" name="Rectangle 1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6" name="Rectangle 1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7" name="Rectangle 1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8128" name="Rectangle 1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218129" name="Rectangle 17"/>
          <p:cNvSpPr>
            <a:spLocks noChangeArrowheads="1"/>
          </p:cNvSpPr>
          <p:nvPr/>
        </p:nvSpPr>
        <p:spPr bwMode="auto">
          <a:xfrm>
            <a:off x="2830513" y="579439"/>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54" name="Rectangle 18"/>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2" name="Group 19"/>
          <p:cNvGrpSpPr>
            <a:grpSpLocks/>
          </p:cNvGrpSpPr>
          <p:nvPr/>
        </p:nvGrpSpPr>
        <p:grpSpPr bwMode="auto">
          <a:xfrm>
            <a:off x="4500563" y="1019175"/>
            <a:ext cx="2590800" cy="2438400"/>
            <a:chOff x="201" y="1074"/>
            <a:chExt cx="1632" cy="1536"/>
          </a:xfrm>
        </p:grpSpPr>
        <p:sp>
          <p:nvSpPr>
            <p:cNvPr id="219156" name="Text Box 20"/>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19157" name="Rectangle 21"/>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9158" name="Rectangle 22"/>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19159" name="Rectangle 23"/>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4"/>
          <p:cNvGrpSpPr>
            <a:grpSpLocks/>
          </p:cNvGrpSpPr>
          <p:nvPr/>
        </p:nvGrpSpPr>
        <p:grpSpPr bwMode="auto">
          <a:xfrm>
            <a:off x="5486400" y="1981200"/>
            <a:ext cx="4419600" cy="4114800"/>
            <a:chOff x="2496" y="1248"/>
            <a:chExt cx="2784" cy="2592"/>
          </a:xfrm>
        </p:grpSpPr>
        <p:sp>
          <p:nvSpPr>
            <p:cNvPr id="219161" name="Text Box 25"/>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19162" name="Rectangle 26"/>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19163" name="Rectangle 27"/>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19164" name="Rectangle 28"/>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19165" name="Rectangle 29"/>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19166" name="Rectangle 30"/>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7" name="Rectangle 31"/>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8" name="Rectangle 32"/>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19169" name="Rectangle 33"/>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0179"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0180"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0181"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0182"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0183"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4"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5"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0186"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2286000" y="2263776"/>
            <a:ext cx="3124200" cy="1546225"/>
            <a:chOff x="480" y="1426"/>
            <a:chExt cx="1968" cy="974"/>
          </a:xfrm>
        </p:grpSpPr>
        <p:sp>
          <p:nvSpPr>
            <p:cNvPr id="220189"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0190"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0191"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47"/>
          <p:cNvGrpSpPr>
            <a:grpSpLocks/>
          </p:cNvGrpSpPr>
          <p:nvPr/>
        </p:nvGrpSpPr>
        <p:grpSpPr bwMode="auto">
          <a:xfrm>
            <a:off x="4500563" y="1019175"/>
            <a:ext cx="2590800" cy="2438400"/>
            <a:chOff x="201" y="1074"/>
            <a:chExt cx="1632" cy="1536"/>
          </a:xfrm>
        </p:grpSpPr>
        <p:sp>
          <p:nvSpPr>
            <p:cNvPr id="220208" name="Text Box 48"/>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0209" name="Rectangle 49"/>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0210" name="Rectangle 50"/>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0211" name="Rectangle 51"/>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52"/>
          <p:cNvGrpSpPr>
            <a:grpSpLocks/>
          </p:cNvGrpSpPr>
          <p:nvPr/>
        </p:nvGrpSpPr>
        <p:grpSpPr bwMode="auto">
          <a:xfrm>
            <a:off x="5486400" y="1981200"/>
            <a:ext cx="4419600" cy="4114800"/>
            <a:chOff x="2496" y="1248"/>
            <a:chExt cx="2784" cy="2592"/>
          </a:xfrm>
        </p:grpSpPr>
        <p:sp>
          <p:nvSpPr>
            <p:cNvPr id="220213" name="Text Box 53"/>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0214" name="Rectangle 54"/>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0215" name="Rectangle 55"/>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0216" name="Rectangle 56"/>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0217" name="Rectangle 57"/>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0218" name="Rectangle 58"/>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19" name="Rectangle 59"/>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20" name="Rectangle 60"/>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0221" name="Rectangle 61"/>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0" y="395763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1203"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1204"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1205"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1206"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1207"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08"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09"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1210"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2819400" y="2133601"/>
            <a:ext cx="3581400" cy="1546225"/>
            <a:chOff x="480" y="1426"/>
            <a:chExt cx="1968" cy="974"/>
          </a:xfrm>
        </p:grpSpPr>
        <p:sp>
          <p:nvSpPr>
            <p:cNvPr id="221213"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1214"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1215"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5414963" y="1019175"/>
            <a:ext cx="2590800" cy="2438400"/>
            <a:chOff x="201" y="1074"/>
            <a:chExt cx="1632" cy="1536"/>
          </a:xfrm>
        </p:grpSpPr>
        <p:sp>
          <p:nvSpPr>
            <p:cNvPr id="221217"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1218"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1219"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1220"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5486400" y="1981200"/>
            <a:ext cx="4419600" cy="4114800"/>
            <a:chOff x="2496" y="1248"/>
            <a:chExt cx="2784" cy="2592"/>
          </a:xfrm>
        </p:grpSpPr>
        <p:sp>
          <p:nvSpPr>
            <p:cNvPr id="221222" name="Text Box 3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1223"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1224"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1225"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1226"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1227"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28"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29"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1230"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0" y="395763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2</a:t>
            </a:r>
          </a:p>
        </p:txBody>
      </p:sp>
      <p:sp>
        <p:nvSpPr>
          <p:cNvPr id="32" name="Text Box 27"/>
          <p:cNvSpPr txBox="1">
            <a:spLocks noChangeArrowheads="1"/>
          </p:cNvSpPr>
          <p:nvPr/>
        </p:nvSpPr>
        <p:spPr bwMode="auto">
          <a:xfrm>
            <a:off x="2574996" y="3920876"/>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2227"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2228"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2229"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2230"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2231"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2"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3"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2234"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3429000" y="2286001"/>
            <a:ext cx="3657600" cy="1546225"/>
            <a:chOff x="480" y="1426"/>
            <a:chExt cx="1968" cy="974"/>
          </a:xfrm>
        </p:grpSpPr>
        <p:sp>
          <p:nvSpPr>
            <p:cNvPr id="222237"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2238"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2239"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6243638" y="1019175"/>
            <a:ext cx="2590800" cy="2438400"/>
            <a:chOff x="201" y="1074"/>
            <a:chExt cx="1632" cy="1536"/>
          </a:xfrm>
        </p:grpSpPr>
        <p:sp>
          <p:nvSpPr>
            <p:cNvPr id="222241"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2242"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2243"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2244"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5486400" y="1981200"/>
            <a:ext cx="4419600" cy="4114800"/>
            <a:chOff x="2496" y="1248"/>
            <a:chExt cx="2784" cy="2592"/>
          </a:xfrm>
        </p:grpSpPr>
        <p:sp>
          <p:nvSpPr>
            <p:cNvPr id="222246" name="Text Box 3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2247"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2248"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2249"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2250"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2251"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2"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3"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2254"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0" y="3957638"/>
            <a:ext cx="1082348" cy="523220"/>
          </a:xfrm>
          <a:prstGeom prst="rect">
            <a:avLst/>
          </a:prstGeom>
          <a:noFill/>
          <a:ln w="9525">
            <a:noFill/>
            <a:miter lim="800000"/>
            <a:headEnd/>
            <a:tailEnd/>
          </a:ln>
          <a:effectLst/>
        </p:spPr>
        <p:txBody>
          <a:bodyPr wrap="none">
            <a:spAutoFit/>
          </a:bodyPr>
          <a:lstStyle/>
          <a:p>
            <a:r>
              <a:rPr lang="en-US" sz="2800" dirty="0">
                <a:solidFill>
                  <a:schemeClr val="tx2"/>
                </a:solidFill>
              </a:rPr>
              <a:t>2     1 </a:t>
            </a:r>
          </a:p>
        </p:txBody>
      </p:sp>
      <p:sp>
        <p:nvSpPr>
          <p:cNvPr id="32" name="Text Box 27"/>
          <p:cNvSpPr txBox="1">
            <a:spLocks noChangeArrowheads="1"/>
          </p:cNvSpPr>
          <p:nvPr/>
        </p:nvSpPr>
        <p:spPr bwMode="auto">
          <a:xfrm>
            <a:off x="3221402" y="3952408"/>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3251"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3252"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3253"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3254"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3255"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6"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7"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3258"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3962400" y="2286001"/>
            <a:ext cx="4495800" cy="1546225"/>
            <a:chOff x="480" y="1426"/>
            <a:chExt cx="1968" cy="974"/>
          </a:xfrm>
        </p:grpSpPr>
        <p:sp>
          <p:nvSpPr>
            <p:cNvPr id="223261"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3262"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3263"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7043738" y="1019175"/>
            <a:ext cx="2590800" cy="2438400"/>
            <a:chOff x="201" y="1074"/>
            <a:chExt cx="1632" cy="1536"/>
          </a:xfrm>
        </p:grpSpPr>
        <p:sp>
          <p:nvSpPr>
            <p:cNvPr id="223265"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3266"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3267"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3268"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5486400" y="1981200"/>
            <a:ext cx="4419600" cy="4114800"/>
            <a:chOff x="2496" y="1248"/>
            <a:chExt cx="2784" cy="2592"/>
          </a:xfrm>
        </p:grpSpPr>
        <p:sp>
          <p:nvSpPr>
            <p:cNvPr id="223270" name="Text Box 3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3271"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3272"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3273"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3274"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3275"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6"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7"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3278"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1" y="3957638"/>
            <a:ext cx="1710725" cy="523220"/>
          </a:xfrm>
          <a:prstGeom prst="rect">
            <a:avLst/>
          </a:prstGeom>
          <a:noFill/>
          <a:ln w="9525">
            <a:noFill/>
            <a:miter lim="800000"/>
            <a:headEnd/>
            <a:tailEnd/>
          </a:ln>
          <a:effectLst/>
        </p:spPr>
        <p:txBody>
          <a:bodyPr wrap="none">
            <a:spAutoFit/>
          </a:bodyPr>
          <a:lstStyle/>
          <a:p>
            <a:r>
              <a:rPr lang="en-US" sz="2800" dirty="0">
                <a:solidFill>
                  <a:schemeClr val="tx2"/>
                </a:solidFill>
              </a:rPr>
              <a:t>2     1     3 </a:t>
            </a:r>
          </a:p>
        </p:txBody>
      </p:sp>
      <p:sp>
        <p:nvSpPr>
          <p:cNvPr id="32" name="Text Box 27"/>
          <p:cNvSpPr txBox="1">
            <a:spLocks noChangeArrowheads="1"/>
          </p:cNvSpPr>
          <p:nvPr/>
        </p:nvSpPr>
        <p:spPr bwMode="auto">
          <a:xfrm>
            <a:off x="3725915" y="3952408"/>
            <a:ext cx="543739" cy="523220"/>
          </a:xfrm>
          <a:prstGeom prst="rect">
            <a:avLst/>
          </a:prstGeom>
          <a:noFill/>
          <a:ln w="9525">
            <a:noFill/>
            <a:miter lim="800000"/>
            <a:headEnd/>
            <a:tailEnd/>
          </a:ln>
          <a:effectLst/>
        </p:spPr>
        <p:txBody>
          <a:bodyPr wrap="none">
            <a:spAutoFit/>
          </a:bodyPr>
          <a:lstStyle/>
          <a:p>
            <a:r>
              <a:rPr lang="en-US" sz="2800" dirty="0">
                <a:solidFill>
                  <a:schemeClr val="tx2"/>
                </a:solidFill>
              </a:rPr>
              <a:t>16</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4275"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4276"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4277"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4278"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4279"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0"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1"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4282"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4648200" y="2286001"/>
            <a:ext cx="4648200" cy="1546225"/>
            <a:chOff x="480" y="1426"/>
            <a:chExt cx="1968" cy="974"/>
          </a:xfrm>
        </p:grpSpPr>
        <p:sp>
          <p:nvSpPr>
            <p:cNvPr id="224285"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4286"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4287"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7958138" y="1019175"/>
            <a:ext cx="2590800" cy="2438400"/>
            <a:chOff x="201" y="1074"/>
            <a:chExt cx="1632" cy="1536"/>
          </a:xfrm>
        </p:grpSpPr>
        <p:sp>
          <p:nvSpPr>
            <p:cNvPr id="224289"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4290"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4291"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4292"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5486400" y="1981200"/>
            <a:ext cx="4419600" cy="4114800"/>
            <a:chOff x="2496" y="1248"/>
            <a:chExt cx="2784" cy="2592"/>
          </a:xfrm>
        </p:grpSpPr>
        <p:sp>
          <p:nvSpPr>
            <p:cNvPr id="224294" name="Text Box 3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4295"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4296"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4297"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4298"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4299"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0"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1"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4302"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0" y="3957638"/>
            <a:ext cx="2339102" cy="523220"/>
          </a:xfrm>
          <a:prstGeom prst="rect">
            <a:avLst/>
          </a:prstGeom>
          <a:noFill/>
          <a:ln w="9525">
            <a:noFill/>
            <a:miter lim="800000"/>
            <a:headEnd/>
            <a:tailEnd/>
          </a:ln>
          <a:effectLst/>
        </p:spPr>
        <p:txBody>
          <a:bodyPr wrap="none">
            <a:spAutoFit/>
          </a:bodyPr>
          <a:lstStyle/>
          <a:p>
            <a:r>
              <a:rPr lang="en-US" sz="2800" dirty="0">
                <a:solidFill>
                  <a:schemeClr val="tx2"/>
                </a:solidFill>
              </a:rPr>
              <a:t>2     1      3   16</a:t>
            </a:r>
          </a:p>
        </p:txBody>
      </p:sp>
      <p:sp>
        <p:nvSpPr>
          <p:cNvPr id="32" name="Text Box 27"/>
          <p:cNvSpPr txBox="1">
            <a:spLocks noChangeArrowheads="1"/>
          </p:cNvSpPr>
          <p:nvPr/>
        </p:nvSpPr>
        <p:spPr bwMode="auto">
          <a:xfrm>
            <a:off x="4451150" y="3968174"/>
            <a:ext cx="484428"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p:cNvPicPr>
            <a:picLocks noChangeAspect="1" noChangeArrowheads="1"/>
          </p:cNvPicPr>
          <p:nvPr/>
        </p:nvPicPr>
        <p:blipFill>
          <a:blip r:embed="rId2" cstate="print"/>
          <a:srcRect/>
          <a:stretch>
            <a:fillRect/>
          </a:stretch>
        </p:blipFill>
        <p:spPr bwMode="auto">
          <a:xfrm>
            <a:off x="5310188" y="1550989"/>
            <a:ext cx="5357812" cy="4956175"/>
          </a:xfrm>
          <a:prstGeom prst="rect">
            <a:avLst/>
          </a:prstGeom>
          <a:noFill/>
          <a:ln w="9525">
            <a:noFill/>
            <a:miter lim="800000"/>
            <a:headEnd/>
            <a:tailEnd/>
          </a:ln>
          <a:effectLst/>
        </p:spPr>
      </p:pic>
      <p:sp>
        <p:nvSpPr>
          <p:cNvPr id="189445" name="Rectangle 5"/>
          <p:cNvSpPr>
            <a:spLocks noChangeArrowheads="1"/>
          </p:cNvSpPr>
          <p:nvPr/>
        </p:nvSpPr>
        <p:spPr bwMode="auto">
          <a:xfrm>
            <a:off x="1590675" y="1604963"/>
            <a:ext cx="3576638" cy="1938992"/>
          </a:xfrm>
          <a:prstGeom prst="rect">
            <a:avLst/>
          </a:prstGeom>
          <a:noFill/>
          <a:ln w="9525" algn="ctr">
            <a:noFill/>
            <a:miter lim="800000"/>
            <a:headEnd/>
            <a:tailEnd/>
          </a:ln>
          <a:effectLst/>
        </p:spPr>
        <p:txBody>
          <a:bodyPr>
            <a:spAutoFit/>
          </a:bodyPr>
          <a:lstStyle/>
          <a:p>
            <a:pPr algn="just"/>
            <a:r>
              <a:rPr lang="en-US" dirty="0"/>
              <a:t>Useful for brightening the darkest regions (0 &lt; </a:t>
            </a:r>
            <a:r>
              <a:rPr lang="en-US" i="1" dirty="0">
                <a:sym typeface="Symbol"/>
              </a:rPr>
              <a:t></a:t>
            </a:r>
            <a:r>
              <a:rPr lang="en-US" dirty="0">
                <a:sym typeface="Symbol"/>
              </a:rPr>
              <a:t> &lt; 1) </a:t>
            </a:r>
            <a:r>
              <a:rPr lang="en-US" dirty="0"/>
              <a:t>or darkening the brightest regions in an image (</a:t>
            </a:r>
            <a:r>
              <a:rPr lang="en-US" i="1" dirty="0">
                <a:sym typeface="Symbol"/>
              </a:rPr>
              <a:t></a:t>
            </a:r>
            <a:r>
              <a:rPr lang="en-US" dirty="0">
                <a:sym typeface="Symbol"/>
              </a:rPr>
              <a:t> &gt; 1)</a:t>
            </a:r>
            <a:r>
              <a:rPr lang="en-US" dirty="0"/>
              <a:t>.</a:t>
            </a:r>
          </a:p>
          <a:p>
            <a:pPr algn="just"/>
            <a:r>
              <a:rPr lang="en-US" dirty="0"/>
              <a:t>Here </a:t>
            </a:r>
            <a:r>
              <a:rPr lang="en-US" i="1" dirty="0"/>
              <a:t>L</a:t>
            </a:r>
            <a:r>
              <a:rPr lang="en-US" dirty="0"/>
              <a:t> = 2.</a:t>
            </a:r>
          </a:p>
        </p:txBody>
      </p:sp>
      <p:sp>
        <p:nvSpPr>
          <p:cNvPr id="6" name="Rectangle 15"/>
          <p:cNvSpPr>
            <a:spLocks noChangeArrowheads="1"/>
          </p:cNvSpPr>
          <p:nvPr/>
        </p:nvSpPr>
        <p:spPr bwMode="auto">
          <a:xfrm>
            <a:off x="2177142"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pic>
        <p:nvPicPr>
          <p:cNvPr id="7" name="Picture 3"/>
          <p:cNvPicPr>
            <a:picLocks noChangeAspect="1" noChangeArrowheads="1"/>
          </p:cNvPicPr>
          <p:nvPr/>
        </p:nvPicPr>
        <p:blipFill>
          <a:blip r:embed="rId3" cstate="print"/>
          <a:srcRect/>
          <a:stretch>
            <a:fillRect/>
          </a:stretch>
        </p:blipFill>
        <p:spPr bwMode="auto">
          <a:xfrm>
            <a:off x="2603501" y="3851275"/>
            <a:ext cx="2212975" cy="2774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5299"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5300"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5301"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5302"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5303"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4"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5"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5306"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grpSp>
        <p:nvGrpSpPr>
          <p:cNvPr id="3" name="Group 28"/>
          <p:cNvGrpSpPr>
            <a:grpSpLocks/>
          </p:cNvGrpSpPr>
          <p:nvPr/>
        </p:nvGrpSpPr>
        <p:grpSpPr bwMode="auto">
          <a:xfrm>
            <a:off x="2133600" y="3200401"/>
            <a:ext cx="4648200" cy="1546225"/>
            <a:chOff x="480" y="1426"/>
            <a:chExt cx="1968" cy="974"/>
          </a:xfrm>
        </p:grpSpPr>
        <p:sp>
          <p:nvSpPr>
            <p:cNvPr id="225309" name="Arc 29"/>
            <p:cNvSpPr>
              <a:spLocks/>
            </p:cNvSpPr>
            <p:nvPr/>
          </p:nvSpPr>
          <p:spPr bwMode="auto">
            <a:xfrm flipH="1">
              <a:off x="480" y="1426"/>
              <a:ext cx="196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5310" name="Line 30"/>
            <p:cNvSpPr>
              <a:spLocks noChangeShapeType="1"/>
            </p:cNvSpPr>
            <p:nvPr/>
          </p:nvSpPr>
          <p:spPr bwMode="auto">
            <a:xfrm>
              <a:off x="480" y="2160"/>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5311" name="Rectangle 31"/>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2"/>
          <p:cNvGrpSpPr>
            <a:grpSpLocks/>
          </p:cNvGrpSpPr>
          <p:nvPr/>
        </p:nvGrpSpPr>
        <p:grpSpPr bwMode="auto">
          <a:xfrm>
            <a:off x="4500563" y="1833563"/>
            <a:ext cx="2590800" cy="2438400"/>
            <a:chOff x="201" y="1074"/>
            <a:chExt cx="1632" cy="1536"/>
          </a:xfrm>
        </p:grpSpPr>
        <p:sp>
          <p:nvSpPr>
            <p:cNvPr id="225313" name="Text Box 33"/>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5314" name="Rectangle 34"/>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5315" name="Rectangle 35"/>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5316" name="Rectangle 36"/>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7"/>
          <p:cNvGrpSpPr>
            <a:grpSpLocks/>
          </p:cNvGrpSpPr>
          <p:nvPr/>
        </p:nvGrpSpPr>
        <p:grpSpPr bwMode="auto">
          <a:xfrm>
            <a:off x="5486400" y="1981200"/>
            <a:ext cx="4419600" cy="4114800"/>
            <a:chOff x="2496" y="1248"/>
            <a:chExt cx="2784" cy="2592"/>
          </a:xfrm>
        </p:grpSpPr>
        <p:sp>
          <p:nvSpPr>
            <p:cNvPr id="225318" name="Text Box 38"/>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5319" name="Rectangle 39"/>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5320" name="Rectangle 40"/>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5321" name="Rectangle 41"/>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5322" name="Rectangle 42"/>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5323" name="Rectangle 43"/>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4" name="Rectangle 44"/>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5" name="Rectangle 45"/>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5326" name="Rectangle 46"/>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1981201" y="3957638"/>
            <a:ext cx="3087705" cy="707886"/>
          </a:xfrm>
          <a:prstGeom prst="rect">
            <a:avLst/>
          </a:prstGeom>
          <a:noFill/>
          <a:ln w="9525">
            <a:noFill/>
            <a:miter lim="800000"/>
            <a:headEnd/>
            <a:tailEnd/>
          </a:ln>
          <a:effectLst/>
        </p:spPr>
        <p:txBody>
          <a:bodyPr wrap="square">
            <a:spAutoFit/>
          </a:bodyPr>
          <a:lstStyle/>
          <a:p>
            <a:r>
              <a:rPr lang="en-US" sz="2800" dirty="0">
                <a:solidFill>
                  <a:schemeClr val="tx2"/>
                </a:solidFill>
              </a:rPr>
              <a:t>2     1      3   16    -1 </a:t>
            </a:r>
          </a:p>
          <a:p>
            <a:endParaRPr lang="en-US" sz="1200" dirty="0">
              <a:solidFill>
                <a:schemeClr val="tx2"/>
              </a:solidFill>
            </a:endParaRPr>
          </a:p>
        </p:txBody>
      </p:sp>
      <p:sp>
        <p:nvSpPr>
          <p:cNvPr id="32" name="Text Box 27"/>
          <p:cNvSpPr txBox="1">
            <a:spLocks noChangeArrowheads="1"/>
          </p:cNvSpPr>
          <p:nvPr/>
        </p:nvSpPr>
        <p:spPr bwMode="auto">
          <a:xfrm>
            <a:off x="2007420" y="4614580"/>
            <a:ext cx="364202" cy="523220"/>
          </a:xfrm>
          <a:prstGeom prst="rect">
            <a:avLst/>
          </a:prstGeom>
          <a:noFill/>
          <a:ln w="9525">
            <a:noFill/>
            <a:miter lim="800000"/>
            <a:headEnd/>
            <a:tailEnd/>
          </a:ln>
          <a:effectLst/>
        </p:spPr>
        <p:txBody>
          <a:bodyPr wrap="none">
            <a:spAutoFit/>
          </a:bodyPr>
          <a:lstStyle/>
          <a:p>
            <a:r>
              <a:rPr lang="en-US" sz="2800" dirty="0">
                <a:solidFill>
                  <a:schemeClr val="tx2"/>
                </a:solidFill>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1828800" y="3886200"/>
            <a:ext cx="3200400" cy="2971800"/>
            <a:chOff x="192" y="2208"/>
            <a:chExt cx="2160" cy="1872"/>
          </a:xfrm>
        </p:grpSpPr>
        <p:sp>
          <p:nvSpPr>
            <p:cNvPr id="226323" name="Rectangle 19"/>
            <p:cNvSpPr>
              <a:spLocks noChangeArrowheads="1"/>
            </p:cNvSpPr>
            <p:nvPr/>
          </p:nvSpPr>
          <p:spPr bwMode="auto">
            <a:xfrm>
              <a:off x="639" y="2589"/>
              <a:ext cx="1266" cy="1110"/>
            </a:xfrm>
            <a:prstGeom prst="rect">
              <a:avLst/>
            </a:prstGeom>
            <a:noFill/>
            <a:ln w="9525">
              <a:solidFill>
                <a:schemeClr val="tx1"/>
              </a:solidFill>
              <a:miter lim="800000"/>
              <a:headEnd/>
              <a:tailEnd/>
            </a:ln>
            <a:effectLst/>
          </p:spPr>
          <p:txBody>
            <a:bodyPr wrap="none" anchor="ctr"/>
            <a:lstStyle/>
            <a:p>
              <a:endParaRPr lang="en-US"/>
            </a:p>
          </p:txBody>
        </p:sp>
        <p:sp>
          <p:nvSpPr>
            <p:cNvPr id="226324" name="Rectangle 20"/>
            <p:cNvSpPr>
              <a:spLocks noChangeArrowheads="1"/>
            </p:cNvSpPr>
            <p:nvPr/>
          </p:nvSpPr>
          <p:spPr bwMode="auto">
            <a:xfrm>
              <a:off x="1048" y="2208"/>
              <a:ext cx="410" cy="1872"/>
            </a:xfrm>
            <a:prstGeom prst="rect">
              <a:avLst/>
            </a:prstGeom>
            <a:noFill/>
            <a:ln w="9525">
              <a:solidFill>
                <a:schemeClr val="tx1"/>
              </a:solidFill>
              <a:miter lim="800000"/>
              <a:headEnd/>
              <a:tailEnd/>
            </a:ln>
            <a:effectLst/>
          </p:spPr>
          <p:txBody>
            <a:bodyPr wrap="none" anchor="ctr"/>
            <a:lstStyle/>
            <a:p>
              <a:endParaRPr lang="en-US"/>
            </a:p>
          </p:txBody>
        </p:sp>
        <p:sp>
          <p:nvSpPr>
            <p:cNvPr id="226325" name="Rectangle 21"/>
            <p:cNvSpPr>
              <a:spLocks noChangeArrowheads="1"/>
            </p:cNvSpPr>
            <p:nvPr/>
          </p:nvSpPr>
          <p:spPr bwMode="auto">
            <a:xfrm>
              <a:off x="192" y="2971"/>
              <a:ext cx="2160" cy="381"/>
            </a:xfrm>
            <a:prstGeom prst="rect">
              <a:avLst/>
            </a:prstGeom>
            <a:noFill/>
            <a:ln w="9525">
              <a:solidFill>
                <a:schemeClr val="tx1"/>
              </a:solidFill>
              <a:miter lim="800000"/>
              <a:headEnd/>
              <a:tailEnd/>
            </a:ln>
            <a:effectLst/>
          </p:spPr>
          <p:txBody>
            <a:bodyPr wrap="none" anchor="ctr"/>
            <a:lstStyle/>
            <a:p>
              <a:endParaRPr lang="en-US"/>
            </a:p>
          </p:txBody>
        </p:sp>
        <p:sp>
          <p:nvSpPr>
            <p:cNvPr id="226326" name="Rectangle 22"/>
            <p:cNvSpPr>
              <a:spLocks noChangeArrowheads="1"/>
            </p:cNvSpPr>
            <p:nvPr/>
          </p:nvSpPr>
          <p:spPr bwMode="auto">
            <a:xfrm>
              <a:off x="192" y="2208"/>
              <a:ext cx="2160" cy="1872"/>
            </a:xfrm>
            <a:prstGeom prst="rect">
              <a:avLst/>
            </a:prstGeom>
            <a:noFill/>
            <a:ln w="9525">
              <a:solidFill>
                <a:schemeClr val="tx1"/>
              </a:solidFill>
              <a:miter lim="800000"/>
              <a:headEnd/>
              <a:tailEnd/>
            </a:ln>
            <a:effectLst/>
          </p:spPr>
          <p:txBody>
            <a:bodyPr wrap="none" anchor="ctr"/>
            <a:lstStyle/>
            <a:p>
              <a:endParaRPr lang="en-US"/>
            </a:p>
          </p:txBody>
        </p:sp>
        <p:sp>
          <p:nvSpPr>
            <p:cNvPr id="226327" name="Rectangle 23"/>
            <p:cNvSpPr>
              <a:spLocks noChangeArrowheads="1"/>
            </p:cNvSpPr>
            <p:nvPr/>
          </p:nvSpPr>
          <p:spPr bwMode="auto">
            <a:xfrm>
              <a:off x="192" y="3699"/>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28" name="Rectangle 24"/>
            <p:cNvSpPr>
              <a:spLocks noChangeArrowheads="1"/>
            </p:cNvSpPr>
            <p:nvPr/>
          </p:nvSpPr>
          <p:spPr bwMode="auto">
            <a:xfrm>
              <a:off x="192"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29" name="Rectangle 25"/>
            <p:cNvSpPr>
              <a:spLocks noChangeArrowheads="1"/>
            </p:cNvSpPr>
            <p:nvPr/>
          </p:nvSpPr>
          <p:spPr bwMode="auto">
            <a:xfrm>
              <a:off x="1905" y="2208"/>
              <a:ext cx="447" cy="381"/>
            </a:xfrm>
            <a:prstGeom prst="rect">
              <a:avLst/>
            </a:prstGeom>
            <a:noFill/>
            <a:ln w="9525">
              <a:solidFill>
                <a:schemeClr val="tx1"/>
              </a:solidFill>
              <a:miter lim="800000"/>
              <a:headEnd/>
              <a:tailEnd/>
            </a:ln>
            <a:effectLst/>
          </p:spPr>
          <p:txBody>
            <a:bodyPr wrap="none" anchor="ctr"/>
            <a:lstStyle/>
            <a:p>
              <a:endParaRPr lang="en-US"/>
            </a:p>
          </p:txBody>
        </p:sp>
        <p:sp>
          <p:nvSpPr>
            <p:cNvPr id="226330" name="Rectangle 26"/>
            <p:cNvSpPr>
              <a:spLocks noChangeArrowheads="1"/>
            </p:cNvSpPr>
            <p:nvPr/>
          </p:nvSpPr>
          <p:spPr bwMode="auto">
            <a:xfrm>
              <a:off x="1905" y="3699"/>
              <a:ext cx="447" cy="381"/>
            </a:xfrm>
            <a:prstGeom prst="rect">
              <a:avLst/>
            </a:prstGeom>
            <a:noFill/>
            <a:ln w="9525">
              <a:solidFill>
                <a:schemeClr val="tx1"/>
              </a:solidFill>
              <a:miter lim="800000"/>
              <a:headEnd/>
              <a:tailEnd/>
            </a:ln>
            <a:effectLst/>
          </p:spPr>
          <p:txBody>
            <a:bodyPr wrap="none" anchor="ctr"/>
            <a:lstStyle/>
            <a:p>
              <a:endParaRPr lang="en-US"/>
            </a:p>
          </p:txBody>
        </p:sp>
      </p:grpSp>
      <p:sp>
        <p:nvSpPr>
          <p:cNvPr id="226331" name="Text Box 27"/>
          <p:cNvSpPr txBox="1">
            <a:spLocks noChangeArrowheads="1"/>
          </p:cNvSpPr>
          <p:nvPr/>
        </p:nvSpPr>
        <p:spPr bwMode="auto">
          <a:xfrm>
            <a:off x="1981201" y="3957639"/>
            <a:ext cx="3087705" cy="1138773"/>
          </a:xfrm>
          <a:prstGeom prst="rect">
            <a:avLst/>
          </a:prstGeom>
          <a:noFill/>
          <a:ln w="9525">
            <a:noFill/>
            <a:miter lim="800000"/>
            <a:headEnd/>
            <a:tailEnd/>
          </a:ln>
          <a:effectLst/>
        </p:spPr>
        <p:txBody>
          <a:bodyPr wrap="none">
            <a:spAutoFit/>
          </a:bodyPr>
          <a:lstStyle/>
          <a:p>
            <a:r>
              <a:rPr lang="en-US" sz="2800" dirty="0">
                <a:solidFill>
                  <a:schemeClr val="tx2"/>
                </a:solidFill>
              </a:rPr>
              <a:t>2     1      3   16    -1 </a:t>
            </a:r>
          </a:p>
          <a:p>
            <a:endParaRPr lang="en-US" sz="1200" dirty="0">
              <a:solidFill>
                <a:schemeClr val="tx2"/>
              </a:solidFill>
            </a:endParaRPr>
          </a:p>
          <a:p>
            <a:r>
              <a:rPr lang="en-US" sz="2800" dirty="0">
                <a:solidFill>
                  <a:schemeClr val="tx2"/>
                </a:solidFill>
              </a:rPr>
              <a:t>1     </a:t>
            </a:r>
          </a:p>
        </p:txBody>
      </p:sp>
      <p:grpSp>
        <p:nvGrpSpPr>
          <p:cNvPr id="3" name="Group 28"/>
          <p:cNvGrpSpPr>
            <a:grpSpLocks/>
          </p:cNvGrpSpPr>
          <p:nvPr/>
        </p:nvGrpSpPr>
        <p:grpSpPr bwMode="auto">
          <a:xfrm>
            <a:off x="2948059" y="3406779"/>
            <a:ext cx="4270298" cy="1487488"/>
            <a:chOff x="599" y="1556"/>
            <a:chExt cx="1808" cy="937"/>
          </a:xfrm>
        </p:grpSpPr>
        <p:sp>
          <p:nvSpPr>
            <p:cNvPr id="226333" name="Arc 29"/>
            <p:cNvSpPr>
              <a:spLocks/>
            </p:cNvSpPr>
            <p:nvPr/>
          </p:nvSpPr>
          <p:spPr bwMode="auto">
            <a:xfrm flipH="1">
              <a:off x="599" y="1556"/>
              <a:ext cx="1808" cy="782"/>
            </a:xfrm>
            <a:custGeom>
              <a:avLst/>
              <a:gdLst>
                <a:gd name="G0" fmla="+- 0 0 0"/>
                <a:gd name="G1" fmla="+- 20706 0 0"/>
                <a:gd name="G2" fmla="+- 21600 0 0"/>
                <a:gd name="T0" fmla="*/ 6149 w 21600"/>
                <a:gd name="T1" fmla="*/ 0 h 20706"/>
                <a:gd name="T2" fmla="*/ 21600 w 21600"/>
                <a:gd name="T3" fmla="*/ 20706 h 20706"/>
                <a:gd name="T4" fmla="*/ 0 w 21600"/>
                <a:gd name="T5" fmla="*/ 20706 h 20706"/>
              </a:gdLst>
              <a:ahLst/>
              <a:cxnLst>
                <a:cxn ang="0">
                  <a:pos x="T0" y="T1"/>
                </a:cxn>
                <a:cxn ang="0">
                  <a:pos x="T2" y="T3"/>
                </a:cxn>
                <a:cxn ang="0">
                  <a:pos x="T4" y="T5"/>
                </a:cxn>
              </a:cxnLst>
              <a:rect l="0" t="0" r="r" b="b"/>
              <a:pathLst>
                <a:path w="21600" h="20706" fill="none" extrusionOk="0">
                  <a:moveTo>
                    <a:pt x="6149" y="-1"/>
                  </a:moveTo>
                  <a:cubicBezTo>
                    <a:pt x="15314" y="2721"/>
                    <a:pt x="21600" y="11145"/>
                    <a:pt x="21600" y="20706"/>
                  </a:cubicBezTo>
                </a:path>
                <a:path w="21600" h="20706" stroke="0" extrusionOk="0">
                  <a:moveTo>
                    <a:pt x="6149" y="-1"/>
                  </a:moveTo>
                  <a:cubicBezTo>
                    <a:pt x="15314" y="2721"/>
                    <a:pt x="21600" y="11145"/>
                    <a:pt x="21600" y="20706"/>
                  </a:cubicBezTo>
                  <a:lnTo>
                    <a:pt x="0" y="20706"/>
                  </a:lnTo>
                  <a:close/>
                </a:path>
              </a:pathLst>
            </a:custGeom>
            <a:noFill/>
            <a:ln w="76200">
              <a:solidFill>
                <a:schemeClr val="tx2"/>
              </a:solidFill>
              <a:round/>
              <a:headEnd/>
              <a:tailEnd/>
            </a:ln>
            <a:effectLst/>
          </p:spPr>
          <p:txBody>
            <a:bodyPr wrap="none" anchor="ctr"/>
            <a:lstStyle/>
            <a:p>
              <a:endParaRPr lang="en-US"/>
            </a:p>
          </p:txBody>
        </p:sp>
        <p:sp>
          <p:nvSpPr>
            <p:cNvPr id="226334" name="Line 30"/>
            <p:cNvSpPr>
              <a:spLocks noChangeShapeType="1"/>
            </p:cNvSpPr>
            <p:nvPr/>
          </p:nvSpPr>
          <p:spPr bwMode="auto">
            <a:xfrm>
              <a:off x="605" y="2253"/>
              <a:ext cx="0" cy="240"/>
            </a:xfrm>
            <a:prstGeom prst="line">
              <a:avLst/>
            </a:prstGeom>
            <a:noFill/>
            <a:ln w="76200">
              <a:solidFill>
                <a:schemeClr val="tx2"/>
              </a:solidFill>
              <a:round/>
              <a:headEnd/>
              <a:tailEnd type="triangle" w="med" len="med"/>
            </a:ln>
            <a:effectLst/>
          </p:spPr>
          <p:txBody>
            <a:bodyPr wrap="none" anchor="ctr"/>
            <a:lstStyle/>
            <a:p>
              <a:endParaRPr lang="en-US"/>
            </a:p>
          </p:txBody>
        </p:sp>
      </p:grpSp>
      <p:sp>
        <p:nvSpPr>
          <p:cNvPr id="226336" name="Rectangle 32"/>
          <p:cNvSpPr>
            <a:spLocks noChangeArrowheads="1"/>
          </p:cNvSpPr>
          <p:nvPr/>
        </p:nvSpPr>
        <p:spPr bwMode="auto">
          <a:xfrm>
            <a:off x="2830513" y="277814"/>
            <a:ext cx="7734300" cy="95410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a:p>
            <a:pPr algn="ctr"/>
            <a:r>
              <a:rPr lang="en-US"/>
              <a:t>Linear Spatial Filtering</a:t>
            </a:r>
          </a:p>
        </p:txBody>
      </p:sp>
      <p:grpSp>
        <p:nvGrpSpPr>
          <p:cNvPr id="4" name="Group 33"/>
          <p:cNvGrpSpPr>
            <a:grpSpLocks/>
          </p:cNvGrpSpPr>
          <p:nvPr/>
        </p:nvGrpSpPr>
        <p:grpSpPr bwMode="auto">
          <a:xfrm>
            <a:off x="5343525" y="1833563"/>
            <a:ext cx="2590800" cy="2438400"/>
            <a:chOff x="201" y="1074"/>
            <a:chExt cx="1632" cy="1536"/>
          </a:xfrm>
        </p:grpSpPr>
        <p:sp>
          <p:nvSpPr>
            <p:cNvPr id="226338" name="Text Box 34"/>
            <p:cNvSpPr txBox="1">
              <a:spLocks noChangeArrowheads="1"/>
            </p:cNvSpPr>
            <p:nvPr/>
          </p:nvSpPr>
          <p:spPr bwMode="auto">
            <a:xfrm>
              <a:off x="297" y="1163"/>
              <a:ext cx="1438" cy="1325"/>
            </a:xfrm>
            <a:prstGeom prst="rect">
              <a:avLst/>
            </a:prstGeom>
            <a:noFill/>
            <a:ln w="9525">
              <a:noFill/>
              <a:miter lim="800000"/>
              <a:headEnd/>
              <a:tailEnd/>
            </a:ln>
            <a:effectLst/>
          </p:spPr>
          <p:txBody>
            <a:bodyPr wrap="none">
              <a:spAutoFit/>
            </a:bodyPr>
            <a:lstStyle/>
            <a:p>
              <a:r>
                <a:rPr lang="en-US" sz="3200" b="1"/>
                <a:t> 0     -1      0</a:t>
              </a:r>
            </a:p>
            <a:p>
              <a:endParaRPr lang="en-US" sz="1800" b="1"/>
            </a:p>
            <a:p>
              <a:r>
                <a:rPr lang="en-US" sz="3200" b="1"/>
                <a:t>-1      4     -1 </a:t>
              </a:r>
            </a:p>
            <a:p>
              <a:endParaRPr lang="en-US" sz="1800" b="1"/>
            </a:p>
            <a:p>
              <a:r>
                <a:rPr lang="en-US" sz="3200" b="1"/>
                <a:t> 0     -1      0</a:t>
              </a:r>
            </a:p>
          </p:txBody>
        </p:sp>
        <p:sp>
          <p:nvSpPr>
            <p:cNvPr id="226339" name="Rectangle 35"/>
            <p:cNvSpPr>
              <a:spLocks noChangeArrowheads="1"/>
            </p:cNvSpPr>
            <p:nvPr/>
          </p:nvSpPr>
          <p:spPr bwMode="auto">
            <a:xfrm>
              <a:off x="201" y="1074"/>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6340" name="Rectangle 36"/>
            <p:cNvSpPr>
              <a:spLocks noChangeArrowheads="1"/>
            </p:cNvSpPr>
            <p:nvPr/>
          </p:nvSpPr>
          <p:spPr bwMode="auto">
            <a:xfrm>
              <a:off x="729" y="1074"/>
              <a:ext cx="528" cy="1536"/>
            </a:xfrm>
            <a:prstGeom prst="rect">
              <a:avLst/>
            </a:prstGeom>
            <a:noFill/>
            <a:ln w="9525">
              <a:solidFill>
                <a:schemeClr val="tx1"/>
              </a:solidFill>
              <a:miter lim="800000"/>
              <a:headEnd/>
              <a:tailEnd/>
            </a:ln>
            <a:effectLst/>
          </p:spPr>
          <p:txBody>
            <a:bodyPr wrap="none" anchor="ctr"/>
            <a:lstStyle/>
            <a:p>
              <a:endParaRPr lang="en-US"/>
            </a:p>
          </p:txBody>
        </p:sp>
        <p:sp>
          <p:nvSpPr>
            <p:cNvPr id="226341" name="Rectangle 37"/>
            <p:cNvSpPr>
              <a:spLocks noChangeArrowheads="1"/>
            </p:cNvSpPr>
            <p:nvPr/>
          </p:nvSpPr>
          <p:spPr bwMode="auto">
            <a:xfrm>
              <a:off x="201" y="1602"/>
              <a:ext cx="1632" cy="528"/>
            </a:xfrm>
            <a:prstGeom prst="rect">
              <a:avLst/>
            </a:prstGeom>
            <a:noFill/>
            <a:ln w="9525">
              <a:solidFill>
                <a:schemeClr val="tx1"/>
              </a:solidFill>
              <a:miter lim="800000"/>
              <a:headEnd/>
              <a:tailEnd/>
            </a:ln>
            <a:effectLst/>
          </p:spPr>
          <p:txBody>
            <a:bodyPr wrap="none" anchor="ctr"/>
            <a:lstStyle/>
            <a:p>
              <a:endParaRPr lang="en-US"/>
            </a:p>
          </p:txBody>
        </p:sp>
      </p:grpSp>
      <p:grpSp>
        <p:nvGrpSpPr>
          <p:cNvPr id="5" name="Group 38"/>
          <p:cNvGrpSpPr>
            <a:grpSpLocks/>
          </p:cNvGrpSpPr>
          <p:nvPr/>
        </p:nvGrpSpPr>
        <p:grpSpPr bwMode="auto">
          <a:xfrm>
            <a:off x="5486400" y="1981200"/>
            <a:ext cx="4419600" cy="4114800"/>
            <a:chOff x="2496" y="1248"/>
            <a:chExt cx="2784" cy="2592"/>
          </a:xfrm>
        </p:grpSpPr>
        <p:sp>
          <p:nvSpPr>
            <p:cNvPr id="226343" name="Text Box 39"/>
            <p:cNvSpPr txBox="1">
              <a:spLocks noChangeArrowheads="1"/>
            </p:cNvSpPr>
            <p:nvPr/>
          </p:nvSpPr>
          <p:spPr bwMode="auto">
            <a:xfrm>
              <a:off x="2496" y="1346"/>
              <a:ext cx="2637" cy="2423"/>
            </a:xfrm>
            <a:prstGeom prst="rect">
              <a:avLst/>
            </a:prstGeom>
            <a:noFill/>
            <a:ln w="9525">
              <a:noFill/>
              <a:miter lim="800000"/>
              <a:headEnd/>
              <a:tailEnd/>
            </a:ln>
            <a:effectLst/>
          </p:spPr>
          <p:txBody>
            <a:bodyPr wrap="none">
              <a:spAutoFit/>
            </a:bodyPr>
            <a:lstStyle/>
            <a:p>
              <a:r>
                <a:rPr lang="en-US" sz="3200" b="1">
                  <a:solidFill>
                    <a:schemeClr val="accent2"/>
                  </a:solidFill>
                </a:rPr>
                <a:t>   2      3       5      7       2</a:t>
              </a:r>
            </a:p>
            <a:p>
              <a:endParaRPr lang="en-US" sz="2000" b="1">
                <a:solidFill>
                  <a:schemeClr val="accent2"/>
                </a:solidFill>
              </a:endParaRPr>
            </a:p>
            <a:p>
              <a:r>
                <a:rPr lang="en-US" sz="3200" b="1">
                  <a:solidFill>
                    <a:schemeClr val="accent2"/>
                  </a:solidFill>
                </a:rPr>
                <a:t>   3      4       7      5       2</a:t>
              </a:r>
            </a:p>
            <a:p>
              <a:endParaRPr lang="en-US" b="1">
                <a:solidFill>
                  <a:schemeClr val="accent2"/>
                </a:solidFill>
              </a:endParaRPr>
            </a:p>
            <a:p>
              <a:r>
                <a:rPr lang="en-US" sz="3200" b="1">
                  <a:solidFill>
                    <a:schemeClr val="accent2"/>
                  </a:solidFill>
                </a:rPr>
                <a:t>   5      6       5      3       1</a:t>
              </a:r>
            </a:p>
            <a:p>
              <a:endParaRPr lang="en-US" sz="2000" b="1">
                <a:solidFill>
                  <a:schemeClr val="accent2"/>
                </a:solidFill>
              </a:endParaRPr>
            </a:p>
            <a:p>
              <a:r>
                <a:rPr lang="en-US" sz="3200" b="1">
                  <a:solidFill>
                    <a:schemeClr val="accent2"/>
                  </a:solidFill>
                </a:rPr>
                <a:t>   2      6       2      2       1</a:t>
              </a:r>
            </a:p>
            <a:p>
              <a:endParaRPr lang="en-US" sz="2000" b="1">
                <a:solidFill>
                  <a:schemeClr val="accent2"/>
                </a:solidFill>
              </a:endParaRPr>
            </a:p>
            <a:p>
              <a:r>
                <a:rPr lang="en-US" sz="3200" b="1">
                  <a:solidFill>
                    <a:schemeClr val="accent2"/>
                  </a:solidFill>
                </a:rPr>
                <a:t>   7      3       3      2       0</a:t>
              </a:r>
            </a:p>
          </p:txBody>
        </p:sp>
        <p:sp>
          <p:nvSpPr>
            <p:cNvPr id="226344" name="Rectangle 40"/>
            <p:cNvSpPr>
              <a:spLocks noChangeArrowheads="1"/>
            </p:cNvSpPr>
            <p:nvPr/>
          </p:nvSpPr>
          <p:spPr bwMode="auto">
            <a:xfrm>
              <a:off x="3072" y="1776"/>
              <a:ext cx="1632" cy="1536"/>
            </a:xfrm>
            <a:prstGeom prst="rect">
              <a:avLst/>
            </a:prstGeom>
            <a:noFill/>
            <a:ln w="9525">
              <a:solidFill>
                <a:schemeClr val="tx1"/>
              </a:solidFill>
              <a:miter lim="800000"/>
              <a:headEnd/>
              <a:tailEnd/>
            </a:ln>
            <a:effectLst/>
          </p:spPr>
          <p:txBody>
            <a:bodyPr wrap="none" anchor="ctr"/>
            <a:lstStyle/>
            <a:p>
              <a:endParaRPr lang="en-US"/>
            </a:p>
          </p:txBody>
        </p:sp>
        <p:sp>
          <p:nvSpPr>
            <p:cNvPr id="226345" name="Rectangle 41"/>
            <p:cNvSpPr>
              <a:spLocks noChangeArrowheads="1"/>
            </p:cNvSpPr>
            <p:nvPr/>
          </p:nvSpPr>
          <p:spPr bwMode="auto">
            <a:xfrm>
              <a:off x="3600" y="1248"/>
              <a:ext cx="528" cy="2592"/>
            </a:xfrm>
            <a:prstGeom prst="rect">
              <a:avLst/>
            </a:prstGeom>
            <a:noFill/>
            <a:ln w="9525">
              <a:solidFill>
                <a:schemeClr val="tx1"/>
              </a:solidFill>
              <a:miter lim="800000"/>
              <a:headEnd/>
              <a:tailEnd/>
            </a:ln>
            <a:effectLst/>
          </p:spPr>
          <p:txBody>
            <a:bodyPr wrap="none" anchor="ctr"/>
            <a:lstStyle/>
            <a:p>
              <a:endParaRPr lang="en-US"/>
            </a:p>
          </p:txBody>
        </p:sp>
        <p:sp>
          <p:nvSpPr>
            <p:cNvPr id="226346" name="Rectangle 42"/>
            <p:cNvSpPr>
              <a:spLocks noChangeArrowheads="1"/>
            </p:cNvSpPr>
            <p:nvPr/>
          </p:nvSpPr>
          <p:spPr bwMode="auto">
            <a:xfrm>
              <a:off x="2496" y="2304"/>
              <a:ext cx="2784" cy="528"/>
            </a:xfrm>
            <a:prstGeom prst="rect">
              <a:avLst/>
            </a:prstGeom>
            <a:noFill/>
            <a:ln w="9525">
              <a:solidFill>
                <a:schemeClr val="tx1"/>
              </a:solidFill>
              <a:miter lim="800000"/>
              <a:headEnd/>
              <a:tailEnd/>
            </a:ln>
            <a:effectLst/>
          </p:spPr>
          <p:txBody>
            <a:bodyPr wrap="none" anchor="ctr"/>
            <a:lstStyle/>
            <a:p>
              <a:endParaRPr lang="en-US"/>
            </a:p>
          </p:txBody>
        </p:sp>
        <p:sp>
          <p:nvSpPr>
            <p:cNvPr id="226347" name="Rectangle 43"/>
            <p:cNvSpPr>
              <a:spLocks noChangeArrowheads="1"/>
            </p:cNvSpPr>
            <p:nvPr/>
          </p:nvSpPr>
          <p:spPr bwMode="auto">
            <a:xfrm>
              <a:off x="2496" y="1248"/>
              <a:ext cx="2784" cy="2592"/>
            </a:xfrm>
            <a:prstGeom prst="rect">
              <a:avLst/>
            </a:prstGeom>
            <a:noFill/>
            <a:ln w="9525">
              <a:solidFill>
                <a:schemeClr val="tx1"/>
              </a:solidFill>
              <a:miter lim="800000"/>
              <a:headEnd/>
              <a:tailEnd/>
            </a:ln>
            <a:effectLst/>
          </p:spPr>
          <p:txBody>
            <a:bodyPr wrap="none" anchor="ctr"/>
            <a:lstStyle/>
            <a:p>
              <a:endParaRPr lang="en-US"/>
            </a:p>
          </p:txBody>
        </p:sp>
        <p:sp>
          <p:nvSpPr>
            <p:cNvPr id="226348" name="Rectangle 44"/>
            <p:cNvSpPr>
              <a:spLocks noChangeArrowheads="1"/>
            </p:cNvSpPr>
            <p:nvPr/>
          </p:nvSpPr>
          <p:spPr bwMode="auto">
            <a:xfrm>
              <a:off x="2496" y="3312"/>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49" name="Rectangle 45"/>
            <p:cNvSpPr>
              <a:spLocks noChangeArrowheads="1"/>
            </p:cNvSpPr>
            <p:nvPr/>
          </p:nvSpPr>
          <p:spPr bwMode="auto">
            <a:xfrm>
              <a:off x="2496"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50" name="Rectangle 46"/>
            <p:cNvSpPr>
              <a:spLocks noChangeArrowheads="1"/>
            </p:cNvSpPr>
            <p:nvPr/>
          </p:nvSpPr>
          <p:spPr bwMode="auto">
            <a:xfrm>
              <a:off x="4704" y="1248"/>
              <a:ext cx="576" cy="528"/>
            </a:xfrm>
            <a:prstGeom prst="rect">
              <a:avLst/>
            </a:prstGeom>
            <a:noFill/>
            <a:ln w="9525">
              <a:solidFill>
                <a:schemeClr val="tx1"/>
              </a:solidFill>
              <a:miter lim="800000"/>
              <a:headEnd/>
              <a:tailEnd/>
            </a:ln>
            <a:effectLst/>
          </p:spPr>
          <p:txBody>
            <a:bodyPr wrap="none" anchor="ctr"/>
            <a:lstStyle/>
            <a:p>
              <a:endParaRPr lang="en-US"/>
            </a:p>
          </p:txBody>
        </p:sp>
        <p:sp>
          <p:nvSpPr>
            <p:cNvPr id="226351" name="Rectangle 47"/>
            <p:cNvSpPr>
              <a:spLocks noChangeArrowheads="1"/>
            </p:cNvSpPr>
            <p:nvPr/>
          </p:nvSpPr>
          <p:spPr bwMode="auto">
            <a:xfrm>
              <a:off x="4704" y="3312"/>
              <a:ext cx="576" cy="528"/>
            </a:xfrm>
            <a:prstGeom prst="rect">
              <a:avLst/>
            </a:prstGeom>
            <a:noFill/>
            <a:ln w="9525">
              <a:solidFill>
                <a:schemeClr val="tx1"/>
              </a:solidFill>
              <a:miter lim="800000"/>
              <a:headEnd/>
              <a:tailEnd/>
            </a:ln>
            <a:effectLst/>
          </p:spPr>
          <p:txBody>
            <a:bodyPr wrap="none" anchor="ctr"/>
            <a:lstStyle/>
            <a:p>
              <a:endParaRPr lang="en-US"/>
            </a:p>
          </p:txBody>
        </p:sp>
      </p:grpSp>
      <p:sp>
        <p:nvSpPr>
          <p:cNvPr id="31" name="Text Box 27"/>
          <p:cNvSpPr txBox="1">
            <a:spLocks noChangeArrowheads="1"/>
          </p:cNvSpPr>
          <p:nvPr/>
        </p:nvSpPr>
        <p:spPr bwMode="auto">
          <a:xfrm>
            <a:off x="2511932" y="4567238"/>
            <a:ext cx="484428" cy="523220"/>
          </a:xfrm>
          <a:prstGeom prst="rect">
            <a:avLst/>
          </a:prstGeom>
          <a:noFill/>
          <a:ln w="9525">
            <a:noFill/>
            <a:miter lim="800000"/>
            <a:headEnd/>
            <a:tailEnd/>
          </a:ln>
          <a:effectLst/>
        </p:spPr>
        <p:txBody>
          <a:bodyPr wrap="none">
            <a:spAutoFit/>
          </a:bodyPr>
          <a:lstStyle/>
          <a:p>
            <a:r>
              <a:rPr lang="en-US" sz="2800" dirty="0">
                <a:solidFill>
                  <a:schemeClr val="tx2"/>
                </a:solidFill>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Text Box 2"/>
          <p:cNvSpPr txBox="1">
            <a:spLocks noChangeArrowheads="1"/>
          </p:cNvSpPr>
          <p:nvPr/>
        </p:nvSpPr>
        <p:spPr bwMode="auto">
          <a:xfrm>
            <a:off x="3844926" y="647701"/>
            <a:ext cx="4562467" cy="5847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Basics of Spatial Filtering</a:t>
            </a:r>
            <a:endParaRPr lang="en-US" altLang="zh-TW" sz="3200" dirty="0">
              <a:ea typeface="新細明體" pitchFamily="18" charset="-120"/>
            </a:endParaRPr>
          </a:p>
        </p:txBody>
      </p:sp>
      <p:sp>
        <p:nvSpPr>
          <p:cNvPr id="234499" name="Rectangle 3"/>
          <p:cNvSpPr>
            <a:spLocks noGrp="1" noChangeArrowheads="1"/>
          </p:cNvSpPr>
          <p:nvPr>
            <p:ph type="body" sz="half" idx="1"/>
          </p:nvPr>
        </p:nvSpPr>
        <p:spPr bwMode="auto">
          <a:xfrm>
            <a:off x="1709738" y="1600200"/>
            <a:ext cx="8743950" cy="5030788"/>
          </a:xfrm>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zh-CN" sz="2400" dirty="0">
                <a:ea typeface="宋体" pitchFamily="2" charset="-122"/>
              </a:rPr>
              <a:t>In spatial filtering (vs. frequency domain filtering), the output image is computed directly by simple calculations on the pixels of the input image.</a:t>
            </a:r>
          </a:p>
          <a:p>
            <a:pPr algn="just"/>
            <a:r>
              <a:rPr lang="en-US" altLang="zh-CN" sz="2400" dirty="0">
                <a:ea typeface="宋体" pitchFamily="2" charset="-122"/>
              </a:rPr>
              <a:t>Spatial filtering can be either linear or non-linear.</a:t>
            </a:r>
          </a:p>
          <a:p>
            <a:pPr algn="just"/>
            <a:r>
              <a:rPr lang="en-US" altLang="zh-CN" sz="2400" dirty="0">
                <a:ea typeface="宋体" pitchFamily="2" charset="-122"/>
              </a:rPr>
              <a:t>For each output pixel, some neighborhood of input pixels is used in the computation. </a:t>
            </a:r>
            <a:endParaRPr lang="en-US" altLang="zh-TW" sz="2400" dirty="0">
              <a:ea typeface="新細明體" pitchFamily="18" charset="-120"/>
            </a:endParaRPr>
          </a:p>
          <a:p>
            <a:pPr algn="just"/>
            <a:r>
              <a:rPr lang="en-US" altLang="zh-TW" sz="2400" dirty="0">
                <a:ea typeface="新細明體" pitchFamily="18" charset="-120"/>
              </a:rPr>
              <a:t>In general, </a:t>
            </a:r>
            <a:r>
              <a:rPr lang="en-US" altLang="zh-TW" sz="2400" dirty="0">
                <a:solidFill>
                  <a:srgbClr val="FF0000"/>
                </a:solidFill>
                <a:ea typeface="新細明體" pitchFamily="18" charset="-120"/>
              </a:rPr>
              <a:t>linear filtering</a:t>
            </a:r>
            <a:r>
              <a:rPr lang="en-US" altLang="zh-TW" sz="2400" dirty="0">
                <a:ea typeface="新細明體" pitchFamily="18" charset="-120"/>
              </a:rPr>
              <a:t> of an image </a:t>
            </a:r>
            <a:r>
              <a:rPr lang="en-US" altLang="zh-TW" sz="2400" i="1" dirty="0">
                <a:ea typeface="新細明體" pitchFamily="18" charset="-120"/>
              </a:rPr>
              <a:t>f </a:t>
            </a:r>
            <a:r>
              <a:rPr lang="en-US" altLang="zh-TW" sz="2400" dirty="0">
                <a:ea typeface="新細明體" pitchFamily="18" charset="-120"/>
              </a:rPr>
              <a:t>of size </a:t>
            </a:r>
            <a:r>
              <a:rPr lang="en-US" altLang="zh-TW" sz="2400" i="1" dirty="0">
                <a:ea typeface="新細明體" pitchFamily="18" charset="-120"/>
              </a:rPr>
              <a:t>M</a:t>
            </a:r>
            <a:r>
              <a:rPr lang="en-US" altLang="zh-TW" sz="2400" dirty="0">
                <a:ea typeface="新細明體" pitchFamily="18" charset="-120"/>
                <a:sym typeface="Mathematica1" pitchFamily="2" charset="2"/>
              </a:rPr>
              <a:t></a:t>
            </a:r>
            <a:r>
              <a:rPr lang="en-US" altLang="zh-TW" sz="2400" i="1" dirty="0">
                <a:ea typeface="新細明體" pitchFamily="18" charset="-120"/>
              </a:rPr>
              <a:t>N</a:t>
            </a:r>
            <a:r>
              <a:rPr lang="en-US" altLang="zh-TW" sz="2400" dirty="0">
                <a:ea typeface="新細明體" pitchFamily="18" charset="-120"/>
              </a:rPr>
              <a:t> with a filter mask of size </a:t>
            </a:r>
            <a:r>
              <a:rPr lang="en-US" altLang="zh-TW" sz="2400" i="1" dirty="0" err="1">
                <a:ea typeface="新細明體" pitchFamily="18" charset="-120"/>
              </a:rPr>
              <a:t>m</a:t>
            </a:r>
            <a:r>
              <a:rPr lang="en-US" altLang="zh-TW" sz="2400" dirty="0" err="1">
                <a:ea typeface="新細明體" pitchFamily="18" charset="-120"/>
                <a:sym typeface="Mathematica1" pitchFamily="2" charset="2"/>
              </a:rPr>
              <a:t></a:t>
            </a:r>
            <a:r>
              <a:rPr lang="en-US" altLang="zh-TW" sz="2400" i="1" dirty="0" err="1">
                <a:ea typeface="新細明體" pitchFamily="18" charset="-120"/>
              </a:rPr>
              <a:t>n</a:t>
            </a:r>
            <a:r>
              <a:rPr lang="en-US" altLang="zh-TW" sz="2400" dirty="0">
                <a:ea typeface="新細明體" pitchFamily="18" charset="-120"/>
              </a:rPr>
              <a:t> is given by </a:t>
            </a:r>
          </a:p>
          <a:p>
            <a:pPr algn="just"/>
            <a:endParaRPr lang="en-US" altLang="zh-TW" sz="2400" dirty="0">
              <a:ea typeface="新細明體" pitchFamily="18" charset="-120"/>
            </a:endParaRPr>
          </a:p>
          <a:p>
            <a:pPr algn="just">
              <a:buFontTx/>
              <a:buNone/>
            </a:pPr>
            <a:r>
              <a:rPr lang="en-US" altLang="zh-TW" sz="2400" dirty="0">
                <a:ea typeface="新細明體" pitchFamily="18" charset="-120"/>
              </a:rPr>
              <a:t>		where </a:t>
            </a:r>
            <a:r>
              <a:rPr lang="en-US" altLang="zh-TW" sz="2400" i="1" dirty="0">
                <a:ea typeface="新細明體" pitchFamily="18" charset="-120"/>
              </a:rPr>
              <a:t>a</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-1)/2 and </a:t>
            </a:r>
            <a:r>
              <a:rPr lang="en-US" altLang="zh-TW" sz="2400" i="1" dirty="0">
                <a:ea typeface="新細明體" pitchFamily="18" charset="-120"/>
              </a:rPr>
              <a:t>b</a:t>
            </a:r>
            <a:r>
              <a:rPr lang="en-US" altLang="zh-TW" sz="2400" dirty="0">
                <a:ea typeface="新細明體" pitchFamily="18" charset="-120"/>
              </a:rPr>
              <a:t>=(</a:t>
            </a:r>
            <a:r>
              <a:rPr lang="en-US" altLang="zh-TW" sz="2400" i="1" dirty="0">
                <a:ea typeface="新細明體" pitchFamily="18" charset="-120"/>
              </a:rPr>
              <a:t>n</a:t>
            </a:r>
            <a:r>
              <a:rPr lang="en-US" altLang="zh-TW" sz="2400" dirty="0">
                <a:ea typeface="新細明體" pitchFamily="18" charset="-120"/>
              </a:rPr>
              <a:t>-1)/2</a:t>
            </a:r>
          </a:p>
          <a:p>
            <a:pPr algn="just"/>
            <a:r>
              <a:rPr lang="en-US" altLang="zh-TW" sz="2400" dirty="0">
                <a:ea typeface="新細明體" pitchFamily="18" charset="-120"/>
              </a:rPr>
              <a:t>This concept is called </a:t>
            </a:r>
            <a:r>
              <a:rPr lang="en-US" altLang="zh-TW" sz="2400" dirty="0">
                <a:solidFill>
                  <a:srgbClr val="FF0000"/>
                </a:solidFill>
                <a:ea typeface="新細明體" pitchFamily="18" charset="-120"/>
              </a:rPr>
              <a:t>convolution</a:t>
            </a:r>
            <a:r>
              <a:rPr lang="en-US" altLang="zh-TW" sz="2400" dirty="0">
                <a:ea typeface="新細明體" pitchFamily="18" charset="-120"/>
              </a:rPr>
              <a:t>. Filter masks are sometimes called </a:t>
            </a:r>
            <a:r>
              <a:rPr lang="en-US" altLang="zh-TW" sz="2400" dirty="0">
                <a:solidFill>
                  <a:srgbClr val="FF0000"/>
                </a:solidFill>
                <a:ea typeface="新細明體" pitchFamily="18" charset="-120"/>
              </a:rPr>
              <a:t>convolution masks</a:t>
            </a:r>
            <a:r>
              <a:rPr lang="en-US" altLang="zh-TW" sz="2400" dirty="0">
                <a:ea typeface="新細明體" pitchFamily="18" charset="-120"/>
              </a:rPr>
              <a:t> or </a:t>
            </a:r>
            <a:r>
              <a:rPr lang="en-US" altLang="zh-TW" sz="2400" dirty="0">
                <a:solidFill>
                  <a:srgbClr val="FF0000"/>
                </a:solidFill>
                <a:ea typeface="新細明體" pitchFamily="18" charset="-120"/>
              </a:rPr>
              <a:t>convolution kernels</a:t>
            </a:r>
            <a:r>
              <a:rPr lang="en-US" altLang="zh-TW" sz="2400" dirty="0">
                <a:ea typeface="新細明體" pitchFamily="18" charset="-120"/>
              </a:rPr>
              <a:t>.</a:t>
            </a:r>
          </a:p>
        </p:txBody>
      </p:sp>
      <p:graphicFrame>
        <p:nvGraphicFramePr>
          <p:cNvPr id="234500" name="Object 4"/>
          <p:cNvGraphicFramePr>
            <a:graphicFrameLocks noGrp="1" noChangeAspect="1"/>
          </p:cNvGraphicFramePr>
          <p:nvPr>
            <p:ph sz="half" idx="2"/>
          </p:nvPr>
        </p:nvGraphicFramePr>
        <p:xfrm>
          <a:off x="5597526" y="4559301"/>
          <a:ext cx="4778375" cy="917575"/>
        </p:xfrm>
        <a:graphic>
          <a:graphicData uri="http://schemas.openxmlformats.org/presentationml/2006/ole">
            <mc:AlternateContent xmlns:mc="http://schemas.openxmlformats.org/markup-compatibility/2006">
              <mc:Choice xmlns:v="urn:schemas-microsoft-com:vml" Requires="v">
                <p:oleObj spid="_x0000_s234606" name="Equation" r:id="rId3" imgW="2247840" imgH="431640" progId="Equation.3">
                  <p:embed/>
                </p:oleObj>
              </mc:Choice>
              <mc:Fallback>
                <p:oleObj name="Equation" r:id="rId3" imgW="2247840" imgH="431640" progId="Equation.3">
                  <p:embed/>
                  <p:pic>
                    <p:nvPicPr>
                      <p:cNvPr id="0" name="Picture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7526" y="4559301"/>
                        <a:ext cx="4778375" cy="91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body"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lgn="just"/>
            <a:r>
              <a:rPr lang="en-US" altLang="zh-CN" sz="2800" dirty="0">
                <a:ea typeface="宋体" pitchFamily="2" charset="-122"/>
              </a:rPr>
              <a:t>Nonlinear spatial filtering usually uses a neighborhood too, but some other mathematical operations are used.  These can include conditional operations (if …, then …), statistical (sorting pixel values in the neighborhood, mean, median), etc.</a:t>
            </a:r>
          </a:p>
          <a:p>
            <a:pPr algn="just"/>
            <a:r>
              <a:rPr lang="en-US" altLang="zh-CN" sz="2800" dirty="0">
                <a:ea typeface="宋体" pitchFamily="2" charset="-122"/>
              </a:rPr>
              <a:t>Because the neighborhood includes pixels on all sides of the center pixel, some special procedure must be used along the top, bottom, left and right sides of the image so that the processing does not try to use pixels that do not exist.</a:t>
            </a:r>
            <a:r>
              <a:rPr lang="en-US" altLang="zh-TW" sz="2800" dirty="0">
                <a:ea typeface="新細明體" pitchFamily="18" charset="-120"/>
              </a:rPr>
              <a:t> </a:t>
            </a:r>
            <a:endParaRPr lang="zh-TW" altLang="en-US" sz="2800" dirty="0">
              <a:ea typeface="新細明體" pitchFamily="18" charset="-120"/>
            </a:endParaRPr>
          </a:p>
        </p:txBody>
      </p:sp>
      <p:sp>
        <p:nvSpPr>
          <p:cNvPr id="235523" name="Text Box 3"/>
          <p:cNvSpPr txBox="1">
            <a:spLocks noChangeArrowheads="1"/>
          </p:cNvSpPr>
          <p:nvPr/>
        </p:nvSpPr>
        <p:spPr bwMode="auto">
          <a:xfrm>
            <a:off x="3844926" y="647700"/>
            <a:ext cx="4418013"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Basics of Spatial Filtering</a:t>
            </a:r>
            <a:endParaRPr lang="en-US" altLang="zh-TW" sz="3200">
              <a:ea typeface="新細明體" pitchFamily="18" charset="-12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3900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6547" name="Rectangle 3"/>
          <p:cNvSpPr>
            <a:spLocks noGrp="1" noChangeArrowheads="1"/>
          </p:cNvSpPr>
          <p:nvPr>
            <p:ph type="body" idx="1"/>
          </p:nvPr>
        </p:nvSpPr>
        <p:spPr bwMode="auto">
          <a:xfrm>
            <a:off x="2025650" y="1539876"/>
            <a:ext cx="8229600" cy="2187575"/>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新細明體" pitchFamily="18" charset="-120"/>
              </a:rPr>
              <a:t>Smoothing linear filters</a:t>
            </a:r>
          </a:p>
          <a:p>
            <a:pPr lvl="1"/>
            <a:r>
              <a:rPr lang="en-US" altLang="zh-TW">
                <a:ea typeface="新細明體" pitchFamily="18" charset="-120"/>
              </a:rPr>
              <a:t>Averaging filters (Lowpass filters in Chapter 4))</a:t>
            </a:r>
          </a:p>
          <a:p>
            <a:pPr lvl="2"/>
            <a:r>
              <a:rPr lang="en-US" altLang="zh-TW">
                <a:ea typeface="新細明體" pitchFamily="18" charset="-120"/>
              </a:rPr>
              <a:t>Box filter</a:t>
            </a:r>
          </a:p>
          <a:p>
            <a:pPr lvl="2"/>
            <a:r>
              <a:rPr lang="en-US" altLang="zh-TW">
                <a:ea typeface="新細明體" pitchFamily="18" charset="-120"/>
              </a:rPr>
              <a:t>Weighted average filter</a:t>
            </a:r>
          </a:p>
        </p:txBody>
      </p:sp>
      <p:grpSp>
        <p:nvGrpSpPr>
          <p:cNvPr id="236548" name="Group 4"/>
          <p:cNvGrpSpPr>
            <a:grpSpLocks/>
          </p:cNvGrpSpPr>
          <p:nvPr/>
        </p:nvGrpSpPr>
        <p:grpSpPr bwMode="auto">
          <a:xfrm>
            <a:off x="2420799" y="3657600"/>
            <a:ext cx="7270461" cy="2982932"/>
            <a:chOff x="941" y="2371"/>
            <a:chExt cx="4093" cy="1599"/>
          </a:xfrm>
        </p:grpSpPr>
        <p:pic>
          <p:nvPicPr>
            <p:cNvPr id="236549" name="Picture 5"/>
            <p:cNvPicPr>
              <a:picLocks noChangeAspect="1" noChangeArrowheads="1"/>
            </p:cNvPicPr>
            <p:nvPr/>
          </p:nvPicPr>
          <p:blipFill>
            <a:blip r:embed="rId2" cstate="print"/>
            <a:srcRect/>
            <a:stretch>
              <a:fillRect/>
            </a:stretch>
          </p:blipFill>
          <p:spPr bwMode="auto">
            <a:xfrm>
              <a:off x="941" y="2421"/>
              <a:ext cx="3110" cy="1355"/>
            </a:xfrm>
            <a:prstGeom prst="rect">
              <a:avLst/>
            </a:prstGeom>
            <a:noFill/>
            <a:ln w="9525">
              <a:noFill/>
              <a:miter lim="800000"/>
              <a:headEnd/>
              <a:tailEnd/>
            </a:ln>
            <a:effectLst/>
          </p:spPr>
        </p:pic>
        <p:pic>
          <p:nvPicPr>
            <p:cNvPr id="236550" name="Picture 6"/>
            <p:cNvPicPr>
              <a:picLocks noChangeAspect="1" noChangeArrowheads="1"/>
            </p:cNvPicPr>
            <p:nvPr/>
          </p:nvPicPr>
          <p:blipFill>
            <a:blip r:embed="rId3" cstate="print"/>
            <a:srcRect/>
            <a:stretch>
              <a:fillRect/>
            </a:stretch>
          </p:blipFill>
          <p:spPr bwMode="auto">
            <a:xfrm>
              <a:off x="4271" y="2371"/>
              <a:ext cx="763" cy="1430"/>
            </a:xfrm>
            <a:prstGeom prst="rect">
              <a:avLst/>
            </a:prstGeom>
            <a:noFill/>
            <a:ln w="9525">
              <a:noFill/>
              <a:miter lim="800000"/>
              <a:headEnd/>
              <a:tailEnd/>
            </a:ln>
            <a:effectLst/>
          </p:spPr>
        </p:pic>
        <p:sp>
          <p:nvSpPr>
            <p:cNvPr id="236551" name="Text Box 7"/>
            <p:cNvSpPr txBox="1">
              <a:spLocks noChangeArrowheads="1"/>
            </p:cNvSpPr>
            <p:nvPr/>
          </p:nvSpPr>
          <p:spPr bwMode="auto">
            <a:xfrm>
              <a:off x="1463" y="3723"/>
              <a:ext cx="772" cy="247"/>
            </a:xfrm>
            <a:prstGeom prst="rect">
              <a:avLst/>
            </a:prstGeom>
            <a:noFill/>
            <a:ln w="9525">
              <a:noFill/>
              <a:miter lim="800000"/>
              <a:headEnd/>
              <a:tailEnd/>
            </a:ln>
            <a:effectLst/>
          </p:spPr>
          <p:txBody>
            <a:bodyPr wrap="none">
              <a:spAutoFit/>
            </a:bodyPr>
            <a:lstStyle/>
            <a:p>
              <a:r>
                <a:rPr lang="en-US" altLang="zh-TW">
                  <a:ea typeface="新細明體" pitchFamily="18" charset="-120"/>
                </a:rPr>
                <a:t>Box filter</a:t>
              </a:r>
            </a:p>
          </p:txBody>
        </p:sp>
        <p:sp>
          <p:nvSpPr>
            <p:cNvPr id="236552" name="Text Box 8"/>
            <p:cNvSpPr txBox="1">
              <a:spLocks noChangeArrowheads="1"/>
            </p:cNvSpPr>
            <p:nvPr/>
          </p:nvSpPr>
          <p:spPr bwMode="auto">
            <a:xfrm>
              <a:off x="2737" y="3714"/>
              <a:ext cx="1344" cy="247"/>
            </a:xfrm>
            <a:prstGeom prst="rect">
              <a:avLst/>
            </a:prstGeom>
            <a:noFill/>
            <a:ln w="9525">
              <a:noFill/>
              <a:miter lim="800000"/>
              <a:headEnd/>
              <a:tailEnd/>
            </a:ln>
            <a:effectLst/>
          </p:spPr>
          <p:txBody>
            <a:bodyPr wrap="none">
              <a:spAutoFit/>
            </a:bodyPr>
            <a:lstStyle/>
            <a:p>
              <a:r>
                <a:rPr lang="en-US" altLang="zh-TW">
                  <a:ea typeface="新細明體" pitchFamily="18" charset="-120"/>
                </a:rPr>
                <a:t>Weighted average</a:t>
              </a:r>
            </a:p>
          </p:txBody>
        </p:sp>
      </p:gr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ext Box 2"/>
          <p:cNvSpPr txBox="1">
            <a:spLocks noChangeArrowheads="1"/>
          </p:cNvSpPr>
          <p:nvPr/>
        </p:nvSpPr>
        <p:spPr bwMode="auto">
          <a:xfrm>
            <a:off x="3900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6547" name="Rectangle 3"/>
          <p:cNvSpPr>
            <a:spLocks noGrp="1" noChangeArrowheads="1"/>
          </p:cNvSpPr>
          <p:nvPr>
            <p:ph type="body" idx="1"/>
          </p:nvPr>
        </p:nvSpPr>
        <p:spPr bwMode="auto">
          <a:xfrm>
            <a:off x="2025650" y="1539876"/>
            <a:ext cx="8229600" cy="2187575"/>
          </a:xfrm>
          <a:noFill/>
          <a:ln>
            <a:miter lim="800000"/>
            <a:headEnd/>
            <a:tailEnd/>
          </a:ln>
        </p:spPr>
        <p:txBody>
          <a:bodyPr vert="horz" wrap="square" lIns="91440" tIns="45720" rIns="91440" bIns="45720" numCol="1" anchor="t" anchorCtr="0" compatLnSpc="1">
            <a:prstTxWarp prst="textNoShape">
              <a:avLst/>
            </a:prstTxWarp>
          </a:bodyPr>
          <a:lstStyle/>
          <a:p>
            <a:pPr>
              <a:buNone/>
            </a:pPr>
            <a:endParaRPr lang="en-US" altLang="zh-TW" sz="1400" dirty="0">
              <a:ea typeface="新細明體" pitchFamily="18" charset="-120"/>
            </a:endParaRPr>
          </a:p>
          <a:p>
            <a:pPr>
              <a:buNone/>
            </a:pPr>
            <a:r>
              <a:rPr lang="en-US" altLang="zh-TW" dirty="0" smtClean="0">
                <a:ea typeface="新細明體" pitchFamily="18" charset="-120"/>
              </a:rPr>
              <a:t>Which mask is suitable </a:t>
            </a:r>
            <a:r>
              <a:rPr lang="en-US" altLang="zh-TW" smtClean="0">
                <a:ea typeface="新細明體" pitchFamily="18" charset="-120"/>
              </a:rPr>
              <a:t>for anti-aliasing</a:t>
            </a:r>
            <a:r>
              <a:rPr lang="en-US" altLang="zh-TW" dirty="0" smtClean="0">
                <a:ea typeface="新細明體" pitchFamily="18" charset="-120"/>
              </a:rPr>
              <a:t>?</a:t>
            </a:r>
            <a:endParaRPr lang="en-US" altLang="zh-TW" dirty="0">
              <a:ea typeface="新細明體" pitchFamily="18" charset="-120"/>
            </a:endParaRPr>
          </a:p>
        </p:txBody>
      </p:sp>
      <p:grpSp>
        <p:nvGrpSpPr>
          <p:cNvPr id="9" name="Group 8"/>
          <p:cNvGrpSpPr/>
          <p:nvPr/>
        </p:nvGrpSpPr>
        <p:grpSpPr>
          <a:xfrm>
            <a:off x="1524001" y="3262737"/>
            <a:ext cx="6941127" cy="2585898"/>
            <a:chOff x="896798" y="3657601"/>
            <a:chExt cx="7270461" cy="3070300"/>
          </a:xfrm>
        </p:grpSpPr>
        <p:pic>
          <p:nvPicPr>
            <p:cNvPr id="236549" name="Picture 5"/>
            <p:cNvPicPr>
              <a:picLocks noChangeAspect="1" noChangeArrowheads="1"/>
            </p:cNvPicPr>
            <p:nvPr/>
          </p:nvPicPr>
          <p:blipFill>
            <a:blip r:embed="rId2" cstate="print"/>
            <a:srcRect/>
            <a:stretch>
              <a:fillRect/>
            </a:stretch>
          </p:blipFill>
          <p:spPr bwMode="auto">
            <a:xfrm>
              <a:off x="896798" y="3750876"/>
              <a:ext cx="5524342" cy="2527751"/>
            </a:xfrm>
            <a:prstGeom prst="rect">
              <a:avLst/>
            </a:prstGeom>
            <a:noFill/>
            <a:ln w="9525">
              <a:noFill/>
              <a:miter lim="800000"/>
              <a:headEnd/>
              <a:tailEnd/>
            </a:ln>
            <a:effectLst/>
          </p:spPr>
        </p:pic>
        <p:pic>
          <p:nvPicPr>
            <p:cNvPr id="236550" name="Picture 6"/>
            <p:cNvPicPr>
              <a:picLocks noChangeAspect="1" noChangeArrowheads="1"/>
            </p:cNvPicPr>
            <p:nvPr/>
          </p:nvPicPr>
          <p:blipFill>
            <a:blip r:embed="rId3" cstate="print"/>
            <a:srcRect/>
            <a:stretch>
              <a:fillRect/>
            </a:stretch>
          </p:blipFill>
          <p:spPr bwMode="auto">
            <a:xfrm>
              <a:off x="6811930" y="3657601"/>
              <a:ext cx="1355329" cy="2667663"/>
            </a:xfrm>
            <a:prstGeom prst="rect">
              <a:avLst/>
            </a:prstGeom>
            <a:noFill/>
            <a:ln w="9525">
              <a:noFill/>
              <a:miter lim="800000"/>
              <a:headEnd/>
              <a:tailEnd/>
            </a:ln>
            <a:effectLst/>
          </p:spPr>
        </p:pic>
        <p:sp>
          <p:nvSpPr>
            <p:cNvPr id="236551" name="Text Box 7"/>
            <p:cNvSpPr txBox="1">
              <a:spLocks noChangeArrowheads="1"/>
            </p:cNvSpPr>
            <p:nvPr/>
          </p:nvSpPr>
          <p:spPr bwMode="auto">
            <a:xfrm>
              <a:off x="1824035" y="6179755"/>
              <a:ext cx="1435932" cy="548146"/>
            </a:xfrm>
            <a:prstGeom prst="rect">
              <a:avLst/>
            </a:prstGeom>
            <a:noFill/>
            <a:ln w="9525">
              <a:noFill/>
              <a:miter lim="800000"/>
              <a:headEnd/>
              <a:tailEnd/>
            </a:ln>
            <a:effectLst/>
          </p:spPr>
          <p:txBody>
            <a:bodyPr wrap="none">
              <a:spAutoFit/>
            </a:bodyPr>
            <a:lstStyle/>
            <a:p>
              <a:r>
                <a:rPr lang="en-US" altLang="zh-TW" dirty="0">
                  <a:ea typeface="新細明體" pitchFamily="18" charset="-120"/>
                </a:rPr>
                <a:t>Box filter</a:t>
              </a:r>
            </a:p>
          </p:txBody>
        </p:sp>
        <p:sp>
          <p:nvSpPr>
            <p:cNvPr id="236552" name="Text Box 8"/>
            <p:cNvSpPr txBox="1">
              <a:spLocks noChangeArrowheads="1"/>
            </p:cNvSpPr>
            <p:nvPr/>
          </p:nvSpPr>
          <p:spPr bwMode="auto">
            <a:xfrm>
              <a:off x="3956453" y="6162966"/>
              <a:ext cx="2499852" cy="548146"/>
            </a:xfrm>
            <a:prstGeom prst="rect">
              <a:avLst/>
            </a:prstGeom>
            <a:noFill/>
            <a:ln w="9525">
              <a:noFill/>
              <a:miter lim="800000"/>
              <a:headEnd/>
              <a:tailEnd/>
            </a:ln>
            <a:effectLst/>
          </p:spPr>
          <p:txBody>
            <a:bodyPr wrap="none">
              <a:spAutoFit/>
            </a:bodyPr>
            <a:lstStyle/>
            <a:p>
              <a:r>
                <a:rPr lang="en-US" altLang="zh-TW" dirty="0">
                  <a:ea typeface="新細明體" pitchFamily="18" charset="-120"/>
                </a:rPr>
                <a:t>Weighted average</a:t>
              </a:r>
            </a:p>
          </p:txBody>
        </p:sp>
      </p:grpSp>
      <p:pic>
        <p:nvPicPr>
          <p:cNvPr id="10" name="Picture 2"/>
          <p:cNvPicPr>
            <a:picLocks noChangeAspect="1" noChangeArrowheads="1"/>
          </p:cNvPicPr>
          <p:nvPr/>
        </p:nvPicPr>
        <p:blipFill>
          <a:blip r:embed="rId4" cstate="print"/>
          <a:srcRect/>
          <a:stretch>
            <a:fillRect/>
          </a:stretch>
        </p:blipFill>
        <p:spPr bwMode="auto">
          <a:xfrm>
            <a:off x="6885114" y="3023746"/>
            <a:ext cx="3782886" cy="287828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Text Box 2"/>
          <p:cNvSpPr txBox="1">
            <a:spLocks noChangeArrowheads="1"/>
          </p:cNvSpPr>
          <p:nvPr/>
        </p:nvSpPr>
        <p:spPr bwMode="auto">
          <a:xfrm>
            <a:off x="3900488" y="752475"/>
            <a:ext cx="4337050" cy="579438"/>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Smoothing Spatial Filters</a:t>
            </a:r>
          </a:p>
        </p:txBody>
      </p:sp>
      <p:sp>
        <p:nvSpPr>
          <p:cNvPr id="237571" name="Rectangle 3"/>
          <p:cNvSpPr>
            <a:spLocks noGrp="1" noChangeArrowheads="1"/>
          </p:cNvSpPr>
          <p:nvPr>
            <p:ph type="body" sz="half" idx="1"/>
          </p:nvPr>
        </p:nvSpPr>
        <p:spPr bwMode="auto">
          <a:xfrm>
            <a:off x="1981201" y="1600201"/>
            <a:ext cx="8175625"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TW" sz="2400" dirty="0">
                <a:ea typeface="新細明體" pitchFamily="18" charset="-120"/>
              </a:rPr>
              <a:t>The general implementation for filtering an </a:t>
            </a:r>
            <a:r>
              <a:rPr lang="en-US" altLang="zh-TW" sz="2400" i="1" dirty="0">
                <a:ea typeface="新細明體" pitchFamily="18" charset="-120"/>
              </a:rPr>
              <a:t>M </a:t>
            </a:r>
            <a:r>
              <a:rPr lang="en-US" altLang="zh-TW" sz="2400" dirty="0">
                <a:ea typeface="新細明體" pitchFamily="18" charset="-120"/>
                <a:sym typeface="Mathematica1" pitchFamily="2" charset="2"/>
              </a:rPr>
              <a:t> </a:t>
            </a:r>
            <a:r>
              <a:rPr lang="en-US" altLang="zh-TW" sz="2400" i="1" dirty="0">
                <a:ea typeface="新細明體" pitchFamily="18" charset="-120"/>
              </a:rPr>
              <a:t>N</a:t>
            </a:r>
            <a:r>
              <a:rPr lang="en-US" altLang="zh-TW" sz="2400" dirty="0">
                <a:ea typeface="新細明體" pitchFamily="18" charset="-120"/>
              </a:rPr>
              <a:t> image with a weighted averaging filter of size </a:t>
            </a:r>
            <a:r>
              <a:rPr lang="en-US" altLang="zh-TW" sz="2400" i="1" dirty="0">
                <a:ea typeface="新細明體" pitchFamily="18" charset="-120"/>
              </a:rPr>
              <a:t>m </a:t>
            </a:r>
            <a:r>
              <a:rPr lang="en-US" altLang="zh-TW" sz="2400" dirty="0">
                <a:ea typeface="新細明體" pitchFamily="18" charset="-120"/>
                <a:sym typeface="Mathematica1" pitchFamily="2" charset="2"/>
              </a:rPr>
              <a:t></a:t>
            </a:r>
            <a:r>
              <a:rPr lang="en-US" altLang="zh-TW" sz="2400" i="1" dirty="0">
                <a:ea typeface="新細明體" pitchFamily="18" charset="-120"/>
              </a:rPr>
              <a:t> n</a:t>
            </a:r>
            <a:r>
              <a:rPr lang="en-US" altLang="zh-TW" sz="2400" dirty="0">
                <a:ea typeface="新細明體" pitchFamily="18" charset="-120"/>
              </a:rPr>
              <a:t> is given by </a:t>
            </a:r>
          </a:p>
          <a:p>
            <a:endParaRPr lang="en-US" altLang="zh-TW" sz="2400" dirty="0">
              <a:ea typeface="新細明體" pitchFamily="18" charset="-120"/>
            </a:endParaRPr>
          </a:p>
          <a:p>
            <a:endParaRPr lang="en-US" altLang="zh-TW" sz="2400" dirty="0">
              <a:ea typeface="新細明體" pitchFamily="18" charset="-120"/>
            </a:endParaRPr>
          </a:p>
          <a:p>
            <a:endParaRPr lang="en-US" altLang="zh-TW" sz="2400" dirty="0">
              <a:ea typeface="新細明體" pitchFamily="18" charset="-120"/>
            </a:endParaRPr>
          </a:p>
          <a:p>
            <a:pPr>
              <a:buFontTx/>
              <a:buNone/>
            </a:pPr>
            <a:endParaRPr lang="en-US" altLang="zh-TW" sz="2400" dirty="0">
              <a:ea typeface="新細明體" pitchFamily="18" charset="-120"/>
            </a:endParaRPr>
          </a:p>
          <a:p>
            <a:pPr>
              <a:buFontTx/>
              <a:buNone/>
            </a:pPr>
            <a:endParaRPr lang="en-US" altLang="zh-TW" sz="2400" dirty="0">
              <a:ea typeface="新細明體" pitchFamily="18" charset="-120"/>
            </a:endParaRPr>
          </a:p>
          <a:p>
            <a:pPr>
              <a:buFontTx/>
              <a:buNone/>
            </a:pPr>
            <a:r>
              <a:rPr lang="en-US" altLang="zh-TW" sz="2400" dirty="0">
                <a:ea typeface="新細明體" pitchFamily="18" charset="-120"/>
              </a:rPr>
              <a:t>     where </a:t>
            </a:r>
            <a:r>
              <a:rPr lang="en-US" altLang="zh-TW" sz="2400" i="1" dirty="0">
                <a:ea typeface="新細明體" pitchFamily="18" charset="-120"/>
              </a:rPr>
              <a:t>a</a:t>
            </a:r>
            <a:r>
              <a:rPr lang="en-US" altLang="zh-TW" sz="2400" dirty="0">
                <a:ea typeface="新細明體" pitchFamily="18" charset="-120"/>
              </a:rPr>
              <a:t>=(</a:t>
            </a:r>
            <a:r>
              <a:rPr lang="en-US" altLang="zh-TW" sz="2400" i="1" dirty="0">
                <a:ea typeface="新細明體" pitchFamily="18" charset="-120"/>
              </a:rPr>
              <a:t>m</a:t>
            </a:r>
            <a:r>
              <a:rPr lang="en-US" altLang="zh-TW" sz="2400" dirty="0">
                <a:ea typeface="新細明體" pitchFamily="18" charset="-120"/>
              </a:rPr>
              <a:t>-1)/2 and </a:t>
            </a:r>
            <a:r>
              <a:rPr lang="en-US" altLang="zh-TW" sz="2400" i="1" dirty="0">
                <a:ea typeface="新細明體" pitchFamily="18" charset="-120"/>
              </a:rPr>
              <a:t>b</a:t>
            </a:r>
            <a:r>
              <a:rPr lang="en-US" altLang="zh-TW" sz="2400" dirty="0">
                <a:ea typeface="新細明體" pitchFamily="18" charset="-120"/>
              </a:rPr>
              <a:t>=(</a:t>
            </a:r>
            <a:r>
              <a:rPr lang="en-US" altLang="zh-TW" sz="2400" i="1" dirty="0">
                <a:ea typeface="新細明體" pitchFamily="18" charset="-120"/>
              </a:rPr>
              <a:t>n</a:t>
            </a:r>
            <a:r>
              <a:rPr lang="en-US" altLang="zh-TW" sz="2400" dirty="0">
                <a:ea typeface="新細明體" pitchFamily="18" charset="-120"/>
              </a:rPr>
              <a:t>-1)/2</a:t>
            </a:r>
          </a:p>
          <a:p>
            <a:endParaRPr lang="en-US" altLang="zh-TW" sz="2800" dirty="0">
              <a:ea typeface="新細明體" pitchFamily="18" charset="-120"/>
            </a:endParaRPr>
          </a:p>
        </p:txBody>
      </p:sp>
      <p:graphicFrame>
        <p:nvGraphicFramePr>
          <p:cNvPr id="237572" name="Object 4"/>
          <p:cNvGraphicFramePr>
            <a:graphicFrameLocks noGrp="1" noChangeAspect="1"/>
          </p:cNvGraphicFramePr>
          <p:nvPr>
            <p:ph sz="half" idx="2"/>
          </p:nvPr>
        </p:nvGraphicFramePr>
        <p:xfrm>
          <a:off x="2798764" y="2501901"/>
          <a:ext cx="5070475" cy="1870075"/>
        </p:xfrm>
        <a:graphic>
          <a:graphicData uri="http://schemas.openxmlformats.org/presentationml/2006/ole">
            <mc:AlternateContent xmlns:mc="http://schemas.openxmlformats.org/markup-compatibility/2006">
              <mc:Choice xmlns:v="urn:schemas-microsoft-com:vml" Requires="v">
                <p:oleObj spid="_x0000_s237678" name="Equation" r:id="rId3" imgW="2273040" imgH="838080" progId="Equation.3">
                  <p:embed/>
                </p:oleObj>
              </mc:Choice>
              <mc:Fallback>
                <p:oleObj name="Equation" r:id="rId3" imgW="2273040" imgH="838080" progId="Equation.3">
                  <p:embed/>
                  <p:pic>
                    <p:nvPicPr>
                      <p:cNvPr id="0" name="Picture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8764" y="2501901"/>
                        <a:ext cx="5070475" cy="187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 name="Group 4"/>
          <p:cNvGrpSpPr/>
          <p:nvPr/>
        </p:nvGrpSpPr>
        <p:grpSpPr>
          <a:xfrm>
            <a:off x="7915276" y="4235790"/>
            <a:ext cx="2638366" cy="2493199"/>
            <a:chOff x="3692757" y="3750876"/>
            <a:chExt cx="2763548" cy="2960236"/>
          </a:xfrm>
        </p:grpSpPr>
        <p:pic>
          <p:nvPicPr>
            <p:cNvPr id="6" name="Picture 5"/>
            <p:cNvPicPr>
              <a:picLocks noChangeAspect="1" noChangeArrowheads="1"/>
            </p:cNvPicPr>
            <p:nvPr/>
          </p:nvPicPr>
          <p:blipFill rotWithShape="1">
            <a:blip r:embed="rId5" cstate="print"/>
            <a:srcRect l="50611"/>
            <a:stretch/>
          </p:blipFill>
          <p:spPr bwMode="auto">
            <a:xfrm>
              <a:off x="3692757" y="3750876"/>
              <a:ext cx="2728383" cy="2527751"/>
            </a:xfrm>
            <a:prstGeom prst="rect">
              <a:avLst/>
            </a:prstGeom>
            <a:noFill/>
            <a:ln w="9525">
              <a:noFill/>
              <a:miter lim="800000"/>
              <a:headEnd/>
              <a:tailEnd/>
            </a:ln>
            <a:effectLst/>
          </p:spPr>
        </p:pic>
        <p:sp>
          <p:nvSpPr>
            <p:cNvPr id="9" name="Text Box 8"/>
            <p:cNvSpPr txBox="1">
              <a:spLocks noChangeArrowheads="1"/>
            </p:cNvSpPr>
            <p:nvPr/>
          </p:nvSpPr>
          <p:spPr bwMode="auto">
            <a:xfrm>
              <a:off x="3956453" y="6162966"/>
              <a:ext cx="2499852" cy="548146"/>
            </a:xfrm>
            <a:prstGeom prst="rect">
              <a:avLst/>
            </a:prstGeom>
            <a:noFill/>
            <a:ln w="9525">
              <a:noFill/>
              <a:miter lim="800000"/>
              <a:headEnd/>
              <a:tailEnd/>
            </a:ln>
            <a:effectLst/>
          </p:spPr>
          <p:txBody>
            <a:bodyPr wrap="none">
              <a:spAutoFit/>
            </a:bodyPr>
            <a:lstStyle/>
            <a:p>
              <a:r>
                <a:rPr lang="en-US" altLang="zh-TW" dirty="0">
                  <a:ea typeface="新細明體" pitchFamily="18" charset="-120"/>
                </a:rPr>
                <a:t>Weighted average</a:t>
              </a:r>
            </a:p>
          </p:txBody>
        </p:sp>
      </p:gr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16067" name="Text Box 3"/>
          <p:cNvSpPr txBox="1">
            <a:spLocks noChangeArrowheads="1"/>
          </p:cNvSpPr>
          <p:nvPr/>
        </p:nvSpPr>
        <p:spPr bwMode="auto">
          <a:xfrm>
            <a:off x="1603376" y="1557338"/>
            <a:ext cx="4012637" cy="683264"/>
          </a:xfrm>
          <a:prstGeom prst="rect">
            <a:avLst/>
          </a:prstGeom>
          <a:noFill/>
          <a:ln w="9525" algn="ctr">
            <a:noFill/>
            <a:miter lim="800000"/>
            <a:headEnd/>
            <a:tailEnd/>
          </a:ln>
          <a:effectLst/>
        </p:spPr>
        <p:txBody>
          <a:bodyPr wrap="none">
            <a:spAutoFit/>
          </a:bodyPr>
          <a:lstStyle/>
          <a:p>
            <a:pPr marL="457200" indent="-457200">
              <a:lnSpc>
                <a:spcPct val="120000"/>
              </a:lnSpc>
            </a:pPr>
            <a:r>
              <a:rPr lang="en-US" sz="3200"/>
              <a:t>Linear Spatial Filtering</a:t>
            </a:r>
          </a:p>
        </p:txBody>
      </p:sp>
      <p:grpSp>
        <p:nvGrpSpPr>
          <p:cNvPr id="216068" name="Group 4"/>
          <p:cNvGrpSpPr>
            <a:grpSpLocks/>
          </p:cNvGrpSpPr>
          <p:nvPr/>
        </p:nvGrpSpPr>
        <p:grpSpPr bwMode="auto">
          <a:xfrm>
            <a:off x="1646239" y="2400300"/>
            <a:ext cx="7864475" cy="1373188"/>
            <a:chOff x="566" y="1241"/>
            <a:chExt cx="4954" cy="865"/>
          </a:xfrm>
        </p:grpSpPr>
        <p:sp>
          <p:nvSpPr>
            <p:cNvPr id="216069" name="Text Box 5"/>
            <p:cNvSpPr txBox="1">
              <a:spLocks noChangeArrowheads="1"/>
            </p:cNvSpPr>
            <p:nvPr/>
          </p:nvSpPr>
          <p:spPr bwMode="auto">
            <a:xfrm>
              <a:off x="566" y="1241"/>
              <a:ext cx="4954" cy="865"/>
            </a:xfrm>
            <a:prstGeom prst="rect">
              <a:avLst/>
            </a:prstGeom>
            <a:noFill/>
            <a:ln w="9525">
              <a:noFill/>
              <a:miter lim="800000"/>
              <a:headEnd/>
              <a:tailEnd/>
            </a:ln>
            <a:effectLst/>
          </p:spPr>
          <p:txBody>
            <a:bodyPr>
              <a:spAutoFit/>
            </a:bodyPr>
            <a:lstStyle/>
            <a:p>
              <a:pPr algn="just"/>
              <a:r>
                <a:rPr lang="en-US" sz="2800"/>
                <a:t>Given a filter </a:t>
              </a:r>
              <a:r>
                <a:rPr lang="en-US" sz="2800" i="1"/>
                <a:t>w</a:t>
              </a:r>
              <a:r>
                <a:rPr lang="en-US" sz="2800"/>
                <a:t> and an image </a:t>
              </a:r>
              <a:r>
                <a:rPr lang="en-US" sz="2800" i="1"/>
                <a:t>f</a:t>
              </a:r>
              <a:r>
                <a:rPr lang="en-US" sz="2800"/>
                <a:t>, we can compute a filtered image </a:t>
              </a:r>
              <a:r>
                <a:rPr lang="en-US" sz="2800" i="1"/>
                <a:t>g</a:t>
              </a:r>
              <a:r>
                <a:rPr lang="en-US" sz="2800"/>
                <a:t> such that </a:t>
              </a:r>
              <a:r>
                <a:rPr lang="en-US" sz="2800" i="1"/>
                <a:t>g</a:t>
              </a:r>
              <a:r>
                <a:rPr lang="en-US" sz="2800" b="1"/>
                <a:t>(</a:t>
              </a:r>
              <a:r>
                <a:rPr lang="en-US" sz="2800" i="1"/>
                <a:t>x</a:t>
              </a:r>
              <a:r>
                <a:rPr lang="en-US" sz="2800"/>
                <a:t>,</a:t>
              </a:r>
              <a:r>
                <a:rPr lang="en-US" sz="2800" i="1"/>
                <a:t>y</a:t>
              </a:r>
              <a:r>
                <a:rPr lang="en-US" sz="2800" b="1"/>
                <a:t>)</a:t>
              </a:r>
              <a:r>
                <a:rPr lang="en-US" sz="2800"/>
                <a:t> is a linear combination of </a:t>
              </a:r>
              <a:r>
                <a:rPr lang="en-US" sz="2800" b="1" i="1"/>
                <a:t>f</a:t>
              </a:r>
              <a:r>
                <a:rPr lang="en-US" sz="2800" b="1"/>
                <a:t>(</a:t>
              </a:r>
              <a:r>
                <a:rPr lang="en-US" sz="2800" i="1"/>
                <a:t>x</a:t>
              </a:r>
              <a:r>
                <a:rPr lang="en-US" sz="2800"/>
                <a:t>,</a:t>
              </a:r>
              <a:r>
                <a:rPr lang="en-US" sz="2800" i="1"/>
                <a:t>y</a:t>
              </a:r>
              <a:r>
                <a:rPr lang="en-US" sz="2800" b="1"/>
                <a:t>)</a:t>
              </a:r>
              <a:r>
                <a:rPr lang="en-US" sz="2800"/>
                <a:t> and its neighbors.</a:t>
              </a:r>
            </a:p>
          </p:txBody>
        </p:sp>
        <p:sp>
          <p:nvSpPr>
            <p:cNvPr id="216070" name="Text Box 6"/>
            <p:cNvSpPr txBox="1">
              <a:spLocks noChangeArrowheads="1"/>
            </p:cNvSpPr>
            <p:nvPr/>
          </p:nvSpPr>
          <p:spPr bwMode="auto">
            <a:xfrm>
              <a:off x="3456" y="1632"/>
              <a:ext cx="116" cy="327"/>
            </a:xfrm>
            <a:prstGeom prst="rect">
              <a:avLst/>
            </a:prstGeom>
            <a:noFill/>
            <a:ln w="9525">
              <a:noFill/>
              <a:miter lim="800000"/>
              <a:headEnd/>
              <a:tailEnd/>
            </a:ln>
            <a:effectLst/>
          </p:spPr>
          <p:txBody>
            <a:bodyPr wrap="none">
              <a:spAutoFit/>
            </a:bodyPr>
            <a:lstStyle/>
            <a:p>
              <a:endParaRPr lang="en-US" sz="2800">
                <a:latin typeface="宋体" pitchFamily="2" charset="-122"/>
              </a:endParaRPr>
            </a:p>
          </p:txBody>
        </p:sp>
        <p:sp>
          <p:nvSpPr>
            <p:cNvPr id="216071" name="Text Box 7"/>
            <p:cNvSpPr txBox="1">
              <a:spLocks noChangeArrowheads="1"/>
            </p:cNvSpPr>
            <p:nvPr/>
          </p:nvSpPr>
          <p:spPr bwMode="auto">
            <a:xfrm>
              <a:off x="2208" y="1632"/>
              <a:ext cx="116" cy="327"/>
            </a:xfrm>
            <a:prstGeom prst="rect">
              <a:avLst/>
            </a:prstGeom>
            <a:noFill/>
            <a:ln w="9525">
              <a:noFill/>
              <a:miter lim="800000"/>
              <a:headEnd/>
              <a:tailEnd/>
            </a:ln>
            <a:effectLst/>
          </p:spPr>
          <p:txBody>
            <a:bodyPr wrap="none">
              <a:spAutoFit/>
            </a:bodyPr>
            <a:lstStyle/>
            <a:p>
              <a:endParaRPr lang="en-US" sz="2800">
                <a:latin typeface="宋体" pitchFamily="2" charset="-122"/>
              </a:endParaRPr>
            </a:p>
          </p:txBody>
        </p:sp>
      </p:gr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7331" name="Text Box 3"/>
          <p:cNvSpPr txBox="1">
            <a:spLocks noChangeArrowheads="1"/>
          </p:cNvSpPr>
          <p:nvPr/>
        </p:nvSpPr>
        <p:spPr bwMode="auto">
          <a:xfrm>
            <a:off x="1628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27332" name="Text Box 4"/>
          <p:cNvSpPr txBox="1">
            <a:spLocks noChangeArrowheads="1"/>
          </p:cNvSpPr>
          <p:nvPr/>
        </p:nvSpPr>
        <p:spPr bwMode="auto">
          <a:xfrm>
            <a:off x="1947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27333" name="Text Box 5"/>
          <p:cNvSpPr txBox="1">
            <a:spLocks noChangeArrowheads="1"/>
          </p:cNvSpPr>
          <p:nvPr/>
        </p:nvSpPr>
        <p:spPr bwMode="auto">
          <a:xfrm>
            <a:off x="107491" y="1674813"/>
            <a:ext cx="4184093" cy="3046988"/>
          </a:xfrm>
          <a:prstGeom prst="rect">
            <a:avLst/>
          </a:prstGeom>
          <a:noFill/>
          <a:ln w="9525" algn="ctr">
            <a:noFill/>
            <a:miter lim="800000"/>
            <a:headEnd/>
            <a:tailEnd/>
          </a:ln>
          <a:effectLst/>
        </p:spPr>
        <p:txBody>
          <a:bodyPr wrap="square">
            <a:spAutoFit/>
          </a:bodyPr>
          <a:lstStyle/>
          <a:p>
            <a:pPr marL="457200" indent="-457200">
              <a:lnSpc>
                <a:spcPct val="120000"/>
              </a:lnSpc>
            </a:pPr>
            <a:r>
              <a:rPr lang="en-US" sz="3200" dirty="0"/>
              <a:t>Linear Spatial Filtering</a:t>
            </a:r>
          </a:p>
          <a:p>
            <a:pPr marL="457200" indent="-457200">
              <a:lnSpc>
                <a:spcPct val="120000"/>
              </a:lnSpc>
              <a:buFontTx/>
              <a:buChar char="•"/>
            </a:pPr>
            <a:r>
              <a:rPr lang="en-US" sz="3200" dirty="0">
                <a:sym typeface="Arial" pitchFamily="34" charset="0"/>
              </a:rPr>
              <a:t>Correlation</a:t>
            </a:r>
          </a:p>
          <a:p>
            <a:pPr marL="457200" indent="-457200">
              <a:lnSpc>
                <a:spcPct val="120000"/>
              </a:lnSpc>
              <a:buFontTx/>
              <a:buChar char="•"/>
            </a:pPr>
            <a:r>
              <a:rPr lang="en-US" sz="3200" dirty="0">
                <a:sym typeface="Arial" pitchFamily="34" charset="0"/>
              </a:rPr>
              <a:t>Convolution</a:t>
            </a:r>
          </a:p>
          <a:p>
            <a:pPr marL="457200" indent="-457200">
              <a:lnSpc>
                <a:spcPct val="120000"/>
              </a:lnSpc>
              <a:buFontTx/>
              <a:buChar char="•"/>
            </a:pPr>
            <a:r>
              <a:rPr lang="en-US" sz="3200" dirty="0">
                <a:sym typeface="Arial" pitchFamily="34" charset="0"/>
              </a:rPr>
              <a:t>Padding</a:t>
            </a:r>
          </a:p>
          <a:p>
            <a:pPr marL="457200" indent="-457200">
              <a:lnSpc>
                <a:spcPct val="120000"/>
              </a:lnSpc>
              <a:buFontTx/>
              <a:buChar char="•"/>
            </a:pPr>
            <a:r>
              <a:rPr lang="en-US" sz="3200" dirty="0">
                <a:sym typeface="Arial" pitchFamily="34" charset="0"/>
              </a:rPr>
              <a:t>Same or Full</a:t>
            </a:r>
          </a:p>
        </p:txBody>
      </p:sp>
      <p:grpSp>
        <p:nvGrpSpPr>
          <p:cNvPr id="6" name="Group 12"/>
          <p:cNvGrpSpPr>
            <a:grpSpLocks/>
          </p:cNvGrpSpPr>
          <p:nvPr/>
        </p:nvGrpSpPr>
        <p:grpSpPr bwMode="auto">
          <a:xfrm>
            <a:off x="4504183" y="2966466"/>
            <a:ext cx="7566025" cy="3767138"/>
            <a:chOff x="658" y="1056"/>
            <a:chExt cx="4766" cy="2373"/>
          </a:xfrm>
        </p:grpSpPr>
        <p:pic>
          <p:nvPicPr>
            <p:cNvPr id="7" name="Picture 3"/>
            <p:cNvPicPr>
              <a:picLocks noChangeAspect="1" noChangeArrowheads="1"/>
            </p:cNvPicPr>
            <p:nvPr/>
          </p:nvPicPr>
          <p:blipFill>
            <a:blip r:embed="rId2">
              <a:lum contrast="-18000"/>
              <a:extLst>
                <a:ext uri="{28A0092B-C50C-407E-A947-70E740481C1C}">
                  <a14:useLocalDpi xmlns:a14="http://schemas.microsoft.com/office/drawing/2010/main" val="0"/>
                </a:ext>
              </a:extLst>
            </a:blip>
            <a:srcRect/>
            <a:stretch>
              <a:fillRect/>
            </a:stretch>
          </p:blipFill>
          <p:spPr bwMode="auto">
            <a:xfrm>
              <a:off x="672" y="1056"/>
              <a:ext cx="4752" cy="2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5"/>
            <p:cNvSpPr txBox="1">
              <a:spLocks noChangeArrowheads="1"/>
            </p:cNvSpPr>
            <p:nvPr/>
          </p:nvSpPr>
          <p:spPr bwMode="auto">
            <a:xfrm>
              <a:off x="974" y="1056"/>
              <a:ext cx="54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66CC"/>
                </a:buClr>
                <a:buFont typeface="Wingdings" panose="05000000000000000000" pitchFamily="2" charset="2"/>
                <a:buChar char="§"/>
                <a:defRPr sz="2800">
                  <a:solidFill>
                    <a:schemeClr val="tx1"/>
                  </a:solidFill>
                  <a:latin typeface="Times New Roman" panose="02020603050405020304" pitchFamily="18" charset="0"/>
                </a:defRPr>
              </a:lvl1pPr>
              <a:lvl2pPr marL="742950" indent="-285750">
                <a:spcBef>
                  <a:spcPct val="20000"/>
                </a:spcBef>
                <a:buChar char="–"/>
                <a:defRPr sz="2400" i="1">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i="1">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Tx/>
                <a:buFontTx/>
                <a:buNone/>
              </a:pPr>
              <a:r>
                <a:rPr kumimoji="1" lang="en-US" altLang="en-US" sz="2400">
                  <a:solidFill>
                    <a:schemeClr val="bg2"/>
                  </a:solidFill>
                </a:rPr>
                <a:t>w(i,j)</a:t>
              </a:r>
            </a:p>
          </p:txBody>
        </p:sp>
        <p:sp>
          <p:nvSpPr>
            <p:cNvPr id="9" name="Text Box 6"/>
            <p:cNvSpPr txBox="1">
              <a:spLocks noChangeArrowheads="1"/>
            </p:cNvSpPr>
            <p:nvPr/>
          </p:nvSpPr>
          <p:spPr bwMode="auto">
            <a:xfrm>
              <a:off x="658" y="2237"/>
              <a:ext cx="4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0066CC"/>
                </a:buClr>
                <a:buFont typeface="Wingdings" panose="05000000000000000000" pitchFamily="2" charset="2"/>
                <a:buChar char="§"/>
                <a:defRPr sz="2800">
                  <a:solidFill>
                    <a:schemeClr val="tx1"/>
                  </a:solidFill>
                  <a:latin typeface="Times New Roman" panose="02020603050405020304" pitchFamily="18" charset="0"/>
                </a:defRPr>
              </a:lvl1pPr>
              <a:lvl2pPr marL="742950" indent="-285750">
                <a:spcBef>
                  <a:spcPct val="20000"/>
                </a:spcBef>
                <a:buChar char="–"/>
                <a:defRPr sz="2400" i="1">
                  <a:solidFill>
                    <a:schemeClr val="tx1"/>
                  </a:solidFill>
                  <a:latin typeface="Times New Roman" panose="02020603050405020304" pitchFamily="18" charset="0"/>
                </a:defRPr>
              </a:lvl2pPr>
              <a:lvl3pPr marL="1143000" indent="-228600">
                <a:spcBef>
                  <a:spcPct val="20000"/>
                </a:spcBef>
                <a:buChar char="•"/>
                <a:defRPr sz="2000">
                  <a:solidFill>
                    <a:schemeClr val="tx1"/>
                  </a:solidFill>
                  <a:latin typeface="Times New Roman" panose="02020603050405020304" pitchFamily="18" charset="0"/>
                </a:defRPr>
              </a:lvl3pPr>
              <a:lvl4pPr marL="1600200" indent="-228600">
                <a:spcBef>
                  <a:spcPct val="20000"/>
                </a:spcBef>
                <a:buChar char="–"/>
                <a:defRPr sz="2000" i="1">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Tx/>
                <a:buFontTx/>
                <a:buNone/>
              </a:pPr>
              <a:r>
                <a:rPr kumimoji="1" lang="en-US" altLang="en-US" sz="2400">
                  <a:solidFill>
                    <a:schemeClr val="bg2"/>
                  </a:solidFill>
                </a:rPr>
                <a:t>f(i,j)</a:t>
              </a:r>
            </a:p>
          </p:txBody>
        </p:sp>
      </p:grpSp>
    </p:spTree>
    <p:extLst>
      <p:ext uri="{BB962C8B-B14F-4D97-AF65-F5344CB8AC3E}">
        <p14:creationId xmlns:p14="http://schemas.microsoft.com/office/powerpoint/2010/main" val="129489264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8355" name="Text Box 3"/>
          <p:cNvSpPr txBox="1">
            <a:spLocks noChangeArrowheads="1"/>
          </p:cNvSpPr>
          <p:nvPr/>
        </p:nvSpPr>
        <p:spPr bwMode="auto">
          <a:xfrm>
            <a:off x="7602537" y="1911869"/>
            <a:ext cx="2770188" cy="4524315"/>
          </a:xfrm>
          <a:prstGeom prst="rect">
            <a:avLst/>
          </a:prstGeom>
          <a:noFill/>
          <a:ln w="9525" algn="ctr">
            <a:noFill/>
            <a:miter lim="800000"/>
            <a:headEnd/>
            <a:tailEnd/>
          </a:ln>
          <a:effectLst/>
        </p:spPr>
        <p:txBody>
          <a:bodyPr wrap="square">
            <a:spAutoFit/>
          </a:bodyPr>
          <a:lstStyle/>
          <a:p>
            <a:pPr marL="457200"/>
            <a:r>
              <a:rPr lang="nn-NO" dirty="0"/>
              <a:t>g =</a:t>
            </a:r>
          </a:p>
          <a:p>
            <a:pPr marL="457200"/>
            <a:r>
              <a:rPr lang="nn-NO" dirty="0"/>
              <a:t>     9     6     3</a:t>
            </a:r>
          </a:p>
          <a:p>
            <a:pPr marL="457200"/>
            <a:r>
              <a:rPr lang="nn-NO" dirty="0"/>
              <a:t>     8     5     2</a:t>
            </a:r>
          </a:p>
          <a:p>
            <a:pPr marL="457200"/>
            <a:r>
              <a:rPr lang="nn-NO" dirty="0"/>
              <a:t>     7     4     1</a:t>
            </a:r>
          </a:p>
          <a:p>
            <a:pPr marL="457200"/>
            <a:r>
              <a:rPr lang="nn-NO" dirty="0"/>
              <a:t>          </a:t>
            </a:r>
          </a:p>
          <a:p>
            <a:pPr marL="457200"/>
            <a:endParaRPr lang="nn-NO" dirty="0"/>
          </a:p>
          <a:p>
            <a:pPr marL="457200"/>
            <a:endParaRPr lang="nn-NO" dirty="0"/>
          </a:p>
          <a:p>
            <a:pPr marL="457200"/>
            <a:r>
              <a:rPr lang="nn-NO" dirty="0"/>
              <a:t>g1 =</a:t>
            </a:r>
          </a:p>
          <a:p>
            <a:pPr marL="457200"/>
            <a:r>
              <a:rPr lang="nn-NO" dirty="0"/>
              <a:t>     1     2     3     </a:t>
            </a:r>
          </a:p>
          <a:p>
            <a:pPr marL="457200"/>
            <a:r>
              <a:rPr lang="nn-NO" dirty="0"/>
              <a:t>     4     5     6     </a:t>
            </a:r>
          </a:p>
          <a:p>
            <a:pPr marL="457200"/>
            <a:r>
              <a:rPr lang="nn-NO" dirty="0"/>
              <a:t>     7     8     9     </a:t>
            </a:r>
          </a:p>
          <a:p>
            <a:pPr marL="457200"/>
            <a:r>
              <a:rPr lang="nn-NO" dirty="0"/>
              <a:t>         </a:t>
            </a:r>
          </a:p>
        </p:txBody>
      </p:sp>
      <p:sp>
        <p:nvSpPr>
          <p:cNvPr id="228356" name="Text Box 4"/>
          <p:cNvSpPr txBox="1">
            <a:spLocks noChangeArrowheads="1"/>
          </p:cNvSpPr>
          <p:nvPr/>
        </p:nvSpPr>
        <p:spPr bwMode="auto">
          <a:xfrm>
            <a:off x="1563682" y="1514475"/>
            <a:ext cx="3942105" cy="461665"/>
          </a:xfrm>
          <a:prstGeom prst="rect">
            <a:avLst/>
          </a:prstGeom>
          <a:noFill/>
          <a:ln w="9525" algn="ctr">
            <a:noFill/>
            <a:miter lim="800000"/>
            <a:headEnd/>
            <a:tailEnd/>
          </a:ln>
          <a:effectLst/>
        </p:spPr>
        <p:txBody>
          <a:bodyPr wrap="none">
            <a:spAutoFit/>
          </a:bodyPr>
          <a:lstStyle/>
          <a:p>
            <a:pPr marL="457200" indent="-457200"/>
            <a:r>
              <a:rPr lang="en-US" dirty="0"/>
              <a:t>Given an image f and mask w:</a:t>
            </a:r>
          </a:p>
        </p:txBody>
      </p:sp>
      <p:sp>
        <p:nvSpPr>
          <p:cNvPr id="228357" name="Text Box 5"/>
          <p:cNvSpPr txBox="1">
            <a:spLocks noChangeArrowheads="1"/>
          </p:cNvSpPr>
          <p:nvPr/>
        </p:nvSpPr>
        <p:spPr bwMode="auto">
          <a:xfrm>
            <a:off x="1603375" y="1946285"/>
            <a:ext cx="2963864" cy="2751522"/>
          </a:xfrm>
          <a:prstGeom prst="rect">
            <a:avLst/>
          </a:prstGeom>
          <a:noFill/>
          <a:ln w="9525" algn="ctr">
            <a:noFill/>
            <a:miter lim="800000"/>
            <a:headEnd/>
            <a:tailEnd/>
          </a:ln>
          <a:effectLst/>
        </p:spPr>
        <p:txBody>
          <a:bodyPr wrap="square">
            <a:spAutoFit/>
          </a:bodyPr>
          <a:lstStyle/>
          <a:p>
            <a:pPr marL="457200" indent="-457200">
              <a:lnSpc>
                <a:spcPct val="120000"/>
              </a:lnSpc>
            </a:pPr>
            <a:r>
              <a:rPr lang="en-US" dirty="0"/>
              <a:t>f =</a:t>
            </a:r>
          </a:p>
          <a:p>
            <a:pPr marL="457200" indent="-457200">
              <a:lnSpc>
                <a:spcPct val="120000"/>
              </a:lnSpc>
            </a:pPr>
            <a:r>
              <a:rPr lang="en-US" dirty="0"/>
              <a:t>     0     0     0     0     0</a:t>
            </a:r>
          </a:p>
          <a:p>
            <a:pPr marL="457200" indent="-457200">
              <a:lnSpc>
                <a:spcPct val="120000"/>
              </a:lnSpc>
            </a:pPr>
            <a:r>
              <a:rPr lang="en-US" dirty="0"/>
              <a:t>     0     0     0     0     0</a:t>
            </a:r>
          </a:p>
          <a:p>
            <a:pPr marL="457200" indent="-457200">
              <a:lnSpc>
                <a:spcPct val="120000"/>
              </a:lnSpc>
            </a:pPr>
            <a:r>
              <a:rPr lang="en-US" dirty="0"/>
              <a:t>     0     0     1     0     0</a:t>
            </a:r>
          </a:p>
          <a:p>
            <a:pPr marL="457200" indent="-457200">
              <a:lnSpc>
                <a:spcPct val="120000"/>
              </a:lnSpc>
            </a:pPr>
            <a:r>
              <a:rPr lang="en-US" dirty="0"/>
              <a:t>     0     0     0     0     0</a:t>
            </a:r>
          </a:p>
          <a:p>
            <a:pPr marL="457200" indent="-457200">
              <a:lnSpc>
                <a:spcPct val="120000"/>
              </a:lnSpc>
            </a:pPr>
            <a:r>
              <a:rPr lang="en-US" dirty="0"/>
              <a:t>     0     0     0     0     0</a:t>
            </a:r>
          </a:p>
        </p:txBody>
      </p:sp>
      <p:sp>
        <p:nvSpPr>
          <p:cNvPr id="2" name="TextBox 1"/>
          <p:cNvSpPr txBox="1"/>
          <p:nvPr/>
        </p:nvSpPr>
        <p:spPr>
          <a:xfrm>
            <a:off x="5053012" y="1957378"/>
            <a:ext cx="2243137" cy="4093428"/>
          </a:xfrm>
          <a:prstGeom prst="rect">
            <a:avLst/>
          </a:prstGeom>
          <a:noFill/>
        </p:spPr>
        <p:txBody>
          <a:bodyPr wrap="square" rtlCol="0">
            <a:spAutoFit/>
          </a:bodyPr>
          <a:lstStyle/>
          <a:p>
            <a:pPr marL="457200"/>
            <a:r>
              <a:rPr lang="pl-PL" dirty="0"/>
              <a:t>w =</a:t>
            </a:r>
          </a:p>
          <a:p>
            <a:pPr marL="457200"/>
            <a:r>
              <a:rPr lang="pl-PL" dirty="0"/>
              <a:t>     1     4     7</a:t>
            </a:r>
          </a:p>
          <a:p>
            <a:pPr marL="457200"/>
            <a:r>
              <a:rPr lang="pl-PL" dirty="0"/>
              <a:t>     2     5     8</a:t>
            </a:r>
          </a:p>
          <a:p>
            <a:pPr marL="457200"/>
            <a:r>
              <a:rPr lang="pl-PL" dirty="0"/>
              <a:t>     3     6     9</a:t>
            </a:r>
            <a:endParaRPr lang="en-US" dirty="0"/>
          </a:p>
          <a:p>
            <a:pPr marL="457200"/>
            <a:endParaRPr lang="en-US" dirty="0"/>
          </a:p>
          <a:p>
            <a:pPr marL="457200"/>
            <a:endParaRPr lang="en-US" sz="2000" dirty="0"/>
          </a:p>
          <a:p>
            <a:pPr marL="457200"/>
            <a:endParaRPr lang="en-US" dirty="0"/>
          </a:p>
          <a:p>
            <a:pPr marL="457200"/>
            <a:r>
              <a:rPr lang="pl-PL" dirty="0"/>
              <a:t>w1 =</a:t>
            </a:r>
          </a:p>
          <a:p>
            <a:pPr marL="457200"/>
            <a:r>
              <a:rPr lang="pl-PL" dirty="0"/>
              <a:t>     9     8     7</a:t>
            </a:r>
          </a:p>
          <a:p>
            <a:pPr marL="457200"/>
            <a:r>
              <a:rPr lang="pl-PL" dirty="0"/>
              <a:t>     6     5     4</a:t>
            </a:r>
          </a:p>
          <a:p>
            <a:pPr marL="457200"/>
            <a:r>
              <a:rPr lang="pl-PL" dirty="0"/>
              <a:t>     3     2     1</a:t>
            </a:r>
            <a:endParaRPr lang="en-US" dirty="0"/>
          </a:p>
        </p:txBody>
      </p:sp>
      <p:sp>
        <p:nvSpPr>
          <p:cNvPr id="3" name="Right Arrow Callout 2"/>
          <p:cNvSpPr/>
          <p:nvPr/>
        </p:nvSpPr>
        <p:spPr bwMode="auto">
          <a:xfrm>
            <a:off x="2328071" y="5168431"/>
            <a:ext cx="2000250" cy="507076"/>
          </a:xfrm>
          <a:prstGeom prst="rightArrowCallou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Solution</a:t>
            </a:r>
          </a:p>
        </p:txBody>
      </p:sp>
      <p:sp>
        <p:nvSpPr>
          <p:cNvPr id="4" name="Rounded Rectangle 3"/>
          <p:cNvSpPr/>
          <p:nvPr/>
        </p:nvSpPr>
        <p:spPr bwMode="auto">
          <a:xfrm>
            <a:off x="5795958" y="1528758"/>
            <a:ext cx="4033843" cy="48578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Correlation</a:t>
            </a:r>
          </a:p>
        </p:txBody>
      </p:sp>
      <p:sp>
        <p:nvSpPr>
          <p:cNvPr id="11" name="Rounded Rectangle 10"/>
          <p:cNvSpPr/>
          <p:nvPr/>
        </p:nvSpPr>
        <p:spPr bwMode="auto">
          <a:xfrm>
            <a:off x="5759445" y="3917553"/>
            <a:ext cx="4070355" cy="48578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dirty="0"/>
              <a:t>Convolution</a:t>
            </a:r>
          </a:p>
        </p:txBody>
      </p:sp>
      <p:sp>
        <p:nvSpPr>
          <p:cNvPr id="5" name="TextBox 4"/>
          <p:cNvSpPr txBox="1"/>
          <p:nvPr/>
        </p:nvSpPr>
        <p:spPr>
          <a:xfrm>
            <a:off x="1595427" y="6343648"/>
            <a:ext cx="5248553" cy="461665"/>
          </a:xfrm>
          <a:prstGeom prst="rect">
            <a:avLst/>
          </a:prstGeom>
          <a:noFill/>
        </p:spPr>
        <p:txBody>
          <a:bodyPr wrap="none" rtlCol="0">
            <a:spAutoFit/>
          </a:bodyPr>
          <a:lstStyle/>
          <a:p>
            <a:r>
              <a:rPr lang="en-US" dirty="0">
                <a:solidFill>
                  <a:srgbClr val="FF0000"/>
                </a:solidFill>
              </a:rPr>
              <a:t>Another solution: Keep mask symmetric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83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8355">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8355">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8355">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8355">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1549400" y="1658938"/>
            <a:ext cx="6641562" cy="3600986"/>
          </a:xfrm>
          <a:prstGeom prst="rect">
            <a:avLst/>
          </a:prstGeom>
          <a:noFill/>
          <a:ln w="9525">
            <a:noFill/>
            <a:miter lim="800000"/>
            <a:headEnd/>
            <a:tailEnd/>
          </a:ln>
          <a:effectLst/>
        </p:spPr>
        <p:txBody>
          <a:bodyPr wrap="none">
            <a:spAutoFit/>
          </a:bodyPr>
          <a:lstStyle/>
          <a:p>
            <a:r>
              <a:rPr lang="en-US" sz="2000" dirty="0"/>
              <a:t>g = </a:t>
            </a:r>
            <a:r>
              <a:rPr lang="en-US" sz="2000" dirty="0" err="1"/>
              <a:t>imadjust</a:t>
            </a:r>
            <a:r>
              <a:rPr lang="en-US" sz="2000" dirty="0"/>
              <a:t>(f, [</a:t>
            </a:r>
            <a:r>
              <a:rPr lang="en-US" sz="2000" dirty="0" err="1"/>
              <a:t>low_in</a:t>
            </a:r>
            <a:r>
              <a:rPr lang="en-US" sz="2000" dirty="0"/>
              <a:t> </a:t>
            </a:r>
            <a:r>
              <a:rPr lang="en-US" sz="2000" dirty="0" err="1"/>
              <a:t>high_in</a:t>
            </a:r>
            <a:r>
              <a:rPr lang="en-US" sz="2000" dirty="0"/>
              <a:t>], [</a:t>
            </a:r>
            <a:r>
              <a:rPr lang="en-US" sz="2000" dirty="0" err="1"/>
              <a:t>low_out</a:t>
            </a:r>
            <a:r>
              <a:rPr lang="en-US" sz="2000" dirty="0"/>
              <a:t> </a:t>
            </a:r>
            <a:r>
              <a:rPr lang="en-US" sz="2000" dirty="0" err="1"/>
              <a:t>high_out</a:t>
            </a:r>
            <a:r>
              <a:rPr lang="en-US" sz="2000" dirty="0"/>
              <a:t>], gamma);</a:t>
            </a:r>
          </a:p>
          <a:p>
            <a:endParaRPr lang="en-US" sz="900" dirty="0"/>
          </a:p>
          <a:p>
            <a:r>
              <a:rPr lang="en-US" dirty="0"/>
              <a:t>Example:</a:t>
            </a:r>
          </a:p>
          <a:p>
            <a:endParaRPr lang="en-US" sz="700" dirty="0"/>
          </a:p>
          <a:p>
            <a:r>
              <a:rPr lang="en-US" dirty="0"/>
              <a:t>a. &gt;&gt; f = </a:t>
            </a:r>
            <a:r>
              <a:rPr lang="en-US" dirty="0" err="1"/>
              <a:t>imread</a:t>
            </a:r>
            <a:r>
              <a:rPr lang="en-US" dirty="0"/>
              <a:t>('xray.tif');</a:t>
            </a:r>
          </a:p>
          <a:p>
            <a:r>
              <a:rPr lang="en-US" dirty="0"/>
              <a:t>b. &gt;&gt; g = </a:t>
            </a:r>
            <a:r>
              <a:rPr lang="en-US" dirty="0" err="1"/>
              <a:t>imadjust</a:t>
            </a:r>
            <a:r>
              <a:rPr lang="en-US" dirty="0"/>
              <a:t>(f, [0 0.5], [0 1]);</a:t>
            </a:r>
          </a:p>
          <a:p>
            <a:r>
              <a:rPr lang="en-US" dirty="0"/>
              <a:t>c. &gt;&gt; g = </a:t>
            </a:r>
            <a:r>
              <a:rPr lang="en-US" dirty="0" err="1"/>
              <a:t>imadjust</a:t>
            </a:r>
            <a:r>
              <a:rPr lang="en-US" dirty="0"/>
              <a:t>(f, [0 0.5], [0 1], 2);</a:t>
            </a:r>
          </a:p>
          <a:p>
            <a:r>
              <a:rPr lang="en-US" dirty="0"/>
              <a:t>d. &gt;&gt; g = </a:t>
            </a:r>
            <a:r>
              <a:rPr lang="en-US" dirty="0" err="1"/>
              <a:t>imadjust</a:t>
            </a:r>
            <a:r>
              <a:rPr lang="en-US" dirty="0"/>
              <a:t>(f, [0 0.5], [0 1], 0.5);</a:t>
            </a:r>
          </a:p>
          <a:p>
            <a:r>
              <a:rPr lang="en-US" dirty="0"/>
              <a:t>e. &gt;&gt; g = </a:t>
            </a:r>
            <a:r>
              <a:rPr lang="en-US" dirty="0" err="1"/>
              <a:t>imadjust</a:t>
            </a:r>
            <a:r>
              <a:rPr lang="en-US" dirty="0"/>
              <a:t>(f, [ ], [ ], 0.5);</a:t>
            </a:r>
          </a:p>
          <a:p>
            <a:r>
              <a:rPr lang="en-US" dirty="0"/>
              <a:t>f. &gt;&gt; g = </a:t>
            </a:r>
            <a:r>
              <a:rPr lang="en-US" dirty="0" err="1"/>
              <a:t>imadjust</a:t>
            </a:r>
            <a:r>
              <a:rPr lang="en-US" dirty="0"/>
              <a:t>(f, [0 1], [1 0]);</a:t>
            </a:r>
          </a:p>
          <a:p>
            <a:endParaRPr lang="en-US" dirty="0"/>
          </a:p>
        </p:txBody>
      </p:sp>
      <p:pic>
        <p:nvPicPr>
          <p:cNvPr id="190467" name="Picture 3" descr="xray"/>
          <p:cNvPicPr>
            <a:picLocks noChangeAspect="1" noChangeArrowheads="1"/>
          </p:cNvPicPr>
          <p:nvPr/>
        </p:nvPicPr>
        <p:blipFill>
          <a:blip r:embed="rId3" cstate="print"/>
          <a:srcRect/>
          <a:stretch>
            <a:fillRect/>
          </a:stretch>
        </p:blipFill>
        <p:spPr bwMode="auto">
          <a:xfrm>
            <a:off x="8770938" y="1492250"/>
            <a:ext cx="1820862" cy="1498600"/>
          </a:xfrm>
          <a:prstGeom prst="rect">
            <a:avLst/>
          </a:prstGeom>
          <a:noFill/>
        </p:spPr>
      </p:pic>
      <p:pic>
        <p:nvPicPr>
          <p:cNvPr id="190468" name="Picture 4" descr="xray"/>
          <p:cNvPicPr>
            <a:picLocks noChangeAspect="1" noChangeArrowheads="1"/>
          </p:cNvPicPr>
          <p:nvPr/>
        </p:nvPicPr>
        <p:blipFill>
          <a:blip r:embed="rId4" cstate="print"/>
          <a:srcRect/>
          <a:stretch>
            <a:fillRect/>
          </a:stretch>
        </p:blipFill>
        <p:spPr bwMode="auto">
          <a:xfrm>
            <a:off x="6521450" y="3100389"/>
            <a:ext cx="2286000" cy="1735137"/>
          </a:xfrm>
          <a:prstGeom prst="rect">
            <a:avLst/>
          </a:prstGeom>
          <a:noFill/>
        </p:spPr>
      </p:pic>
      <p:pic>
        <p:nvPicPr>
          <p:cNvPr id="190469" name="Picture 5" descr="xray-1"/>
          <p:cNvPicPr>
            <a:picLocks noChangeAspect="1" noChangeArrowheads="1"/>
          </p:cNvPicPr>
          <p:nvPr/>
        </p:nvPicPr>
        <p:blipFill>
          <a:blip r:embed="rId5" cstate="print"/>
          <a:srcRect/>
          <a:stretch>
            <a:fillRect/>
          </a:stretch>
        </p:blipFill>
        <p:spPr bwMode="auto">
          <a:xfrm>
            <a:off x="8366125" y="3124200"/>
            <a:ext cx="2286000" cy="1735138"/>
          </a:xfrm>
          <a:prstGeom prst="rect">
            <a:avLst/>
          </a:prstGeom>
          <a:noFill/>
        </p:spPr>
      </p:pic>
      <p:pic>
        <p:nvPicPr>
          <p:cNvPr id="190470" name="Picture 6" descr="xray-2"/>
          <p:cNvPicPr>
            <a:picLocks noChangeAspect="1" noChangeArrowheads="1"/>
          </p:cNvPicPr>
          <p:nvPr/>
        </p:nvPicPr>
        <p:blipFill>
          <a:blip r:embed="rId6" cstate="print"/>
          <a:srcRect/>
          <a:stretch>
            <a:fillRect/>
          </a:stretch>
        </p:blipFill>
        <p:spPr bwMode="auto">
          <a:xfrm>
            <a:off x="4267200" y="4978400"/>
            <a:ext cx="2286000" cy="1735138"/>
          </a:xfrm>
          <a:prstGeom prst="rect">
            <a:avLst/>
          </a:prstGeom>
          <a:noFill/>
        </p:spPr>
      </p:pic>
      <p:sp>
        <p:nvSpPr>
          <p:cNvPr id="190471" name="Rectangle 7"/>
          <p:cNvSpPr>
            <a:spLocks noChangeArrowheads="1"/>
          </p:cNvSpPr>
          <p:nvPr/>
        </p:nvSpPr>
        <p:spPr bwMode="auto">
          <a:xfrm>
            <a:off x="9463089" y="2846388"/>
            <a:ext cx="319087" cy="457200"/>
          </a:xfrm>
          <a:prstGeom prst="rect">
            <a:avLst/>
          </a:prstGeom>
          <a:noFill/>
          <a:ln w="9525">
            <a:noFill/>
            <a:miter lim="800000"/>
            <a:headEnd/>
            <a:tailEnd/>
          </a:ln>
          <a:effectLst/>
        </p:spPr>
        <p:txBody>
          <a:bodyPr wrap="none">
            <a:spAutoFit/>
          </a:bodyPr>
          <a:lstStyle/>
          <a:p>
            <a:r>
              <a:rPr lang="en-US"/>
              <a:t>a</a:t>
            </a:r>
          </a:p>
        </p:txBody>
      </p:sp>
      <p:sp>
        <p:nvSpPr>
          <p:cNvPr id="190472" name="Rectangle 8"/>
          <p:cNvSpPr>
            <a:spLocks noChangeArrowheads="1"/>
          </p:cNvSpPr>
          <p:nvPr/>
        </p:nvSpPr>
        <p:spPr bwMode="auto">
          <a:xfrm>
            <a:off x="7342188" y="4637088"/>
            <a:ext cx="336550" cy="457200"/>
          </a:xfrm>
          <a:prstGeom prst="rect">
            <a:avLst/>
          </a:prstGeom>
          <a:noFill/>
          <a:ln w="9525">
            <a:noFill/>
            <a:miter lim="800000"/>
            <a:headEnd/>
            <a:tailEnd/>
          </a:ln>
          <a:effectLst/>
        </p:spPr>
        <p:txBody>
          <a:bodyPr wrap="none">
            <a:spAutoFit/>
          </a:bodyPr>
          <a:lstStyle/>
          <a:p>
            <a:r>
              <a:rPr lang="en-US"/>
              <a:t>b</a:t>
            </a:r>
          </a:p>
        </p:txBody>
      </p:sp>
      <p:sp>
        <p:nvSpPr>
          <p:cNvPr id="190473" name="Rectangle 9"/>
          <p:cNvSpPr>
            <a:spLocks noChangeArrowheads="1"/>
          </p:cNvSpPr>
          <p:nvPr/>
        </p:nvSpPr>
        <p:spPr bwMode="auto">
          <a:xfrm>
            <a:off x="9450389" y="4662488"/>
            <a:ext cx="319087" cy="457200"/>
          </a:xfrm>
          <a:prstGeom prst="rect">
            <a:avLst/>
          </a:prstGeom>
          <a:noFill/>
          <a:ln w="9525">
            <a:noFill/>
            <a:miter lim="800000"/>
            <a:headEnd/>
            <a:tailEnd/>
          </a:ln>
          <a:effectLst/>
        </p:spPr>
        <p:txBody>
          <a:bodyPr wrap="none">
            <a:spAutoFit/>
          </a:bodyPr>
          <a:lstStyle/>
          <a:p>
            <a:r>
              <a:rPr lang="en-US"/>
              <a:t>c</a:t>
            </a:r>
          </a:p>
        </p:txBody>
      </p:sp>
      <p:sp>
        <p:nvSpPr>
          <p:cNvPr id="190474" name="Rectangle 10"/>
          <p:cNvSpPr>
            <a:spLocks noChangeArrowheads="1"/>
          </p:cNvSpPr>
          <p:nvPr/>
        </p:nvSpPr>
        <p:spPr bwMode="auto">
          <a:xfrm>
            <a:off x="5297488" y="6491288"/>
            <a:ext cx="336550" cy="457200"/>
          </a:xfrm>
          <a:prstGeom prst="rect">
            <a:avLst/>
          </a:prstGeom>
          <a:noFill/>
          <a:ln w="9525">
            <a:noFill/>
            <a:miter lim="800000"/>
            <a:headEnd/>
            <a:tailEnd/>
          </a:ln>
          <a:effectLst/>
        </p:spPr>
        <p:txBody>
          <a:bodyPr wrap="none">
            <a:spAutoFit/>
          </a:bodyPr>
          <a:lstStyle/>
          <a:p>
            <a:r>
              <a:rPr lang="en-US"/>
              <a:t>d</a:t>
            </a:r>
          </a:p>
        </p:txBody>
      </p:sp>
      <p:sp>
        <p:nvSpPr>
          <p:cNvPr id="190475" name="Rectangle 11"/>
          <p:cNvSpPr>
            <a:spLocks noChangeArrowheads="1"/>
          </p:cNvSpPr>
          <p:nvPr/>
        </p:nvSpPr>
        <p:spPr bwMode="auto">
          <a:xfrm>
            <a:off x="7418389" y="6491288"/>
            <a:ext cx="319087" cy="457200"/>
          </a:xfrm>
          <a:prstGeom prst="rect">
            <a:avLst/>
          </a:prstGeom>
          <a:noFill/>
          <a:ln w="9525">
            <a:noFill/>
            <a:miter lim="800000"/>
            <a:headEnd/>
            <a:tailEnd/>
          </a:ln>
          <a:effectLst/>
        </p:spPr>
        <p:txBody>
          <a:bodyPr wrap="none">
            <a:spAutoFit/>
          </a:bodyPr>
          <a:lstStyle/>
          <a:p>
            <a:r>
              <a:rPr lang="en-US"/>
              <a:t>e</a:t>
            </a:r>
          </a:p>
        </p:txBody>
      </p:sp>
      <p:pic>
        <p:nvPicPr>
          <p:cNvPr id="190476" name="Picture 12" descr="xray-3"/>
          <p:cNvPicPr>
            <a:picLocks noChangeAspect="1" noChangeArrowheads="1"/>
          </p:cNvPicPr>
          <p:nvPr/>
        </p:nvPicPr>
        <p:blipFill>
          <a:blip r:embed="rId7" cstate="print"/>
          <a:srcRect/>
          <a:stretch>
            <a:fillRect/>
          </a:stretch>
        </p:blipFill>
        <p:spPr bwMode="auto">
          <a:xfrm>
            <a:off x="8382000" y="4991100"/>
            <a:ext cx="2286000" cy="1735138"/>
          </a:xfrm>
          <a:prstGeom prst="rect">
            <a:avLst/>
          </a:prstGeom>
          <a:noFill/>
        </p:spPr>
      </p:pic>
      <p:sp>
        <p:nvSpPr>
          <p:cNvPr id="190477" name="Rectangle 13"/>
          <p:cNvSpPr>
            <a:spLocks noChangeArrowheads="1"/>
          </p:cNvSpPr>
          <p:nvPr/>
        </p:nvSpPr>
        <p:spPr bwMode="auto">
          <a:xfrm>
            <a:off x="9488488" y="6491288"/>
            <a:ext cx="285750" cy="457200"/>
          </a:xfrm>
          <a:prstGeom prst="rect">
            <a:avLst/>
          </a:prstGeom>
          <a:noFill/>
          <a:ln w="9525">
            <a:noFill/>
            <a:miter lim="800000"/>
            <a:headEnd/>
            <a:tailEnd/>
          </a:ln>
          <a:effectLst/>
        </p:spPr>
        <p:txBody>
          <a:bodyPr wrap="none">
            <a:spAutoFit/>
          </a:bodyPr>
          <a:lstStyle/>
          <a:p>
            <a:r>
              <a:rPr lang="en-US" dirty="0"/>
              <a:t>f</a:t>
            </a:r>
          </a:p>
        </p:txBody>
      </p:sp>
      <p:pic>
        <p:nvPicPr>
          <p:cNvPr id="190478" name="Picture 14" descr="xray-4"/>
          <p:cNvPicPr>
            <a:picLocks noChangeAspect="1" noChangeArrowheads="1"/>
          </p:cNvPicPr>
          <p:nvPr/>
        </p:nvPicPr>
        <p:blipFill>
          <a:blip r:embed="rId8" cstate="print"/>
          <a:srcRect/>
          <a:stretch>
            <a:fillRect/>
          </a:stretch>
        </p:blipFill>
        <p:spPr bwMode="auto">
          <a:xfrm>
            <a:off x="6359525" y="4965700"/>
            <a:ext cx="2286000" cy="1735138"/>
          </a:xfrm>
          <a:prstGeom prst="rect">
            <a:avLst/>
          </a:prstGeom>
          <a:noFill/>
        </p:spPr>
      </p:pic>
      <p:sp>
        <p:nvSpPr>
          <p:cNvPr id="17" name="TextBox 16"/>
          <p:cNvSpPr txBox="1"/>
          <p:nvPr/>
        </p:nvSpPr>
        <p:spPr>
          <a:xfrm>
            <a:off x="1690255" y="5320146"/>
            <a:ext cx="2507672" cy="1200329"/>
          </a:xfrm>
          <a:prstGeom prst="rect">
            <a:avLst/>
          </a:prstGeom>
          <a:solidFill>
            <a:srgbClr val="FFC000"/>
          </a:solidFill>
        </p:spPr>
        <p:txBody>
          <a:bodyPr wrap="square" rtlCol="0">
            <a:spAutoFit/>
          </a:bodyPr>
          <a:lstStyle/>
          <a:p>
            <a:pPr algn="ctr"/>
            <a:r>
              <a:rPr lang="en-US" dirty="0"/>
              <a:t>Can we have negative image by using </a:t>
            </a:r>
            <a:r>
              <a:rPr lang="en-US" dirty="0" err="1"/>
              <a:t>imadjust</a:t>
            </a:r>
            <a:r>
              <a:rPr lang="en-US" dirty="0"/>
              <a:t>()?</a:t>
            </a:r>
          </a:p>
        </p:txBody>
      </p:sp>
      <p:sp>
        <p:nvSpPr>
          <p:cNvPr id="18" name="Rectangle 15"/>
          <p:cNvSpPr>
            <a:spLocks noChangeArrowheads="1"/>
          </p:cNvSpPr>
          <p:nvPr/>
        </p:nvSpPr>
        <p:spPr bwMode="auto">
          <a:xfrm>
            <a:off x="2177142"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0466">
                                            <p:txEl>
                                              <p:pRg st="9" end="9"/>
                                            </p:txEl>
                                          </p:spTgt>
                                        </p:tgtEl>
                                        <p:attrNameLst>
                                          <p:attrName>style.visibility</p:attrName>
                                        </p:attrNameLst>
                                      </p:cBhvr>
                                      <p:to>
                                        <p:strVal val="visible"/>
                                      </p:to>
                                    </p:set>
                                    <p:anim calcmode="lin" valueType="num">
                                      <p:cBhvr additive="base">
                                        <p:cTn id="13" dur="500" fill="hold"/>
                                        <p:tgtEl>
                                          <p:spTgt spid="190466">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0466">
                                            <p:txEl>
                                              <p:pRg st="9" end="9"/>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90476"/>
                                        </p:tgtEl>
                                        <p:attrNameLst>
                                          <p:attrName>style.visibility</p:attrName>
                                        </p:attrNameLst>
                                      </p:cBhvr>
                                      <p:to>
                                        <p:strVal val="visible"/>
                                      </p:to>
                                    </p:set>
                                    <p:anim calcmode="lin" valueType="num">
                                      <p:cBhvr additive="base">
                                        <p:cTn id="17" dur="500" fill="hold"/>
                                        <p:tgtEl>
                                          <p:spTgt spid="190476"/>
                                        </p:tgtEl>
                                        <p:attrNameLst>
                                          <p:attrName>ppt_x</p:attrName>
                                        </p:attrNameLst>
                                      </p:cBhvr>
                                      <p:tavLst>
                                        <p:tav tm="0">
                                          <p:val>
                                            <p:strVal val="#ppt_x"/>
                                          </p:val>
                                        </p:tav>
                                        <p:tav tm="100000">
                                          <p:val>
                                            <p:strVal val="#ppt_x"/>
                                          </p:val>
                                        </p:tav>
                                      </p:tavLst>
                                    </p:anim>
                                    <p:anim calcmode="lin" valueType="num">
                                      <p:cBhvr additive="base">
                                        <p:cTn id="18" dur="500" fill="hold"/>
                                        <p:tgtEl>
                                          <p:spTgt spid="19047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0477"/>
                                        </p:tgtEl>
                                        <p:attrNameLst>
                                          <p:attrName>style.visibility</p:attrName>
                                        </p:attrNameLst>
                                      </p:cBhvr>
                                      <p:to>
                                        <p:strVal val="visible"/>
                                      </p:to>
                                    </p:set>
                                    <p:anim calcmode="lin" valueType="num">
                                      <p:cBhvr additive="base">
                                        <p:cTn id="21" dur="500" fill="hold"/>
                                        <p:tgtEl>
                                          <p:spTgt spid="190477"/>
                                        </p:tgtEl>
                                        <p:attrNameLst>
                                          <p:attrName>ppt_x</p:attrName>
                                        </p:attrNameLst>
                                      </p:cBhvr>
                                      <p:tavLst>
                                        <p:tav tm="0">
                                          <p:val>
                                            <p:strVal val="#ppt_x"/>
                                          </p:val>
                                        </p:tav>
                                        <p:tav tm="100000">
                                          <p:val>
                                            <p:strVal val="#ppt_x"/>
                                          </p:val>
                                        </p:tav>
                                      </p:tavLst>
                                    </p:anim>
                                    <p:anim calcmode="lin" valueType="num">
                                      <p:cBhvr additive="base">
                                        <p:cTn id="22" dur="500" fill="hold"/>
                                        <p:tgtEl>
                                          <p:spTgt spid="190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77" grpId="0"/>
      <p:bldP spid="1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28355" name="Text Box 3"/>
          <p:cNvSpPr txBox="1">
            <a:spLocks noChangeArrowheads="1"/>
          </p:cNvSpPr>
          <p:nvPr/>
        </p:nvSpPr>
        <p:spPr bwMode="auto">
          <a:xfrm>
            <a:off x="1628775" y="1797050"/>
            <a:ext cx="4851400" cy="457200"/>
          </a:xfrm>
          <a:prstGeom prst="rect">
            <a:avLst/>
          </a:prstGeom>
          <a:noFill/>
          <a:ln w="9525" algn="ctr">
            <a:noFill/>
            <a:miter lim="800000"/>
            <a:headEnd/>
            <a:tailEnd/>
          </a:ln>
          <a:effectLst/>
        </p:spPr>
        <p:txBody>
          <a:bodyPr>
            <a:spAutoFit/>
          </a:bodyPr>
          <a:lstStyle/>
          <a:p>
            <a:pPr marL="457200" indent="-457200"/>
            <a:endParaRPr lang="en-US"/>
          </a:p>
        </p:txBody>
      </p:sp>
      <p:sp>
        <p:nvSpPr>
          <p:cNvPr id="228356" name="Text Box 4"/>
          <p:cNvSpPr txBox="1">
            <a:spLocks noChangeArrowheads="1"/>
          </p:cNvSpPr>
          <p:nvPr/>
        </p:nvSpPr>
        <p:spPr bwMode="auto">
          <a:xfrm>
            <a:off x="1947863" y="1785938"/>
            <a:ext cx="184150" cy="457200"/>
          </a:xfrm>
          <a:prstGeom prst="rect">
            <a:avLst/>
          </a:prstGeom>
          <a:noFill/>
          <a:ln w="9525" algn="ctr">
            <a:noFill/>
            <a:miter lim="800000"/>
            <a:headEnd/>
            <a:tailEnd/>
          </a:ln>
          <a:effectLst/>
        </p:spPr>
        <p:txBody>
          <a:bodyPr wrap="none">
            <a:spAutoFit/>
          </a:bodyPr>
          <a:lstStyle/>
          <a:p>
            <a:pPr marL="457200" indent="-457200"/>
            <a:endParaRPr lang="en-US"/>
          </a:p>
        </p:txBody>
      </p:sp>
      <p:sp>
        <p:nvSpPr>
          <p:cNvPr id="228357" name="Text Box 5"/>
          <p:cNvSpPr txBox="1">
            <a:spLocks noChangeArrowheads="1"/>
          </p:cNvSpPr>
          <p:nvPr/>
        </p:nvSpPr>
        <p:spPr bwMode="auto">
          <a:xfrm>
            <a:off x="1603376" y="1674814"/>
            <a:ext cx="3719513" cy="978729"/>
          </a:xfrm>
          <a:prstGeom prst="rect">
            <a:avLst/>
          </a:prstGeom>
          <a:noFill/>
          <a:ln w="9525" algn="ctr">
            <a:noFill/>
            <a:miter lim="800000"/>
            <a:headEnd/>
            <a:tailEnd/>
          </a:ln>
          <a:effectLst/>
        </p:spPr>
        <p:txBody>
          <a:bodyPr wrap="square">
            <a:spAutoFit/>
          </a:bodyPr>
          <a:lstStyle/>
          <a:p>
            <a:pPr>
              <a:lnSpc>
                <a:spcPct val="120000"/>
              </a:lnSpc>
            </a:pPr>
            <a:r>
              <a:rPr lang="en-US" dirty="0"/>
              <a:t>Correlation &amp; Convolution with Zero Padding</a:t>
            </a:r>
          </a:p>
        </p:txBody>
      </p:sp>
      <p:pic>
        <p:nvPicPr>
          <p:cNvPr id="228358" name="Picture 6"/>
          <p:cNvPicPr>
            <a:picLocks noChangeAspect="1" noChangeArrowheads="1"/>
          </p:cNvPicPr>
          <p:nvPr/>
        </p:nvPicPr>
        <p:blipFill>
          <a:blip r:embed="rId2" cstate="print"/>
          <a:srcRect/>
          <a:stretch>
            <a:fillRect/>
          </a:stretch>
        </p:blipFill>
        <p:spPr bwMode="auto">
          <a:xfrm>
            <a:off x="5322888" y="1146176"/>
            <a:ext cx="5332412" cy="5686425"/>
          </a:xfrm>
          <a:prstGeom prst="rect">
            <a:avLst/>
          </a:prstGeom>
          <a:noFill/>
          <a:ln w="9525">
            <a:noFill/>
            <a:miter lim="800000"/>
            <a:headEnd/>
            <a:tailEnd/>
          </a:ln>
          <a:effectLst/>
        </p:spPr>
      </p:pic>
      <p:pic>
        <p:nvPicPr>
          <p:cNvPr id="228359" name="Picture 7"/>
          <p:cNvPicPr>
            <a:picLocks noChangeAspect="1" noChangeArrowheads="1"/>
          </p:cNvPicPr>
          <p:nvPr/>
        </p:nvPicPr>
        <p:blipFill>
          <a:blip r:embed="rId3" cstate="print"/>
          <a:srcRect/>
          <a:stretch>
            <a:fillRect/>
          </a:stretch>
        </p:blipFill>
        <p:spPr bwMode="auto">
          <a:xfrm>
            <a:off x="2973388" y="3387725"/>
            <a:ext cx="2005012" cy="3073400"/>
          </a:xfrm>
          <a:prstGeom prst="rect">
            <a:avLst/>
          </a:prstGeom>
          <a:noFill/>
          <a:ln w="9525">
            <a:noFill/>
            <a:miter lim="800000"/>
            <a:headEnd/>
            <a:tailEnd/>
          </a:ln>
          <a:effectLst/>
        </p:spPr>
      </p:pic>
    </p:spTree>
    <p:extLst>
      <p:ext uri="{BB962C8B-B14F-4D97-AF65-F5344CB8AC3E}">
        <p14:creationId xmlns:p14="http://schemas.microsoft.com/office/powerpoint/2010/main" val="28042478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29379" name="Text Box 3"/>
          <p:cNvSpPr txBox="1">
            <a:spLocks noChangeArrowheads="1"/>
          </p:cNvSpPr>
          <p:nvPr/>
        </p:nvSpPr>
        <p:spPr bwMode="auto">
          <a:xfrm>
            <a:off x="1603376" y="1537162"/>
            <a:ext cx="8648521" cy="904863"/>
          </a:xfrm>
          <a:prstGeom prst="rect">
            <a:avLst/>
          </a:prstGeom>
          <a:noFill/>
          <a:ln w="9525" algn="ctr">
            <a:noFill/>
            <a:miter lim="800000"/>
            <a:headEnd/>
            <a:tailEnd/>
          </a:ln>
          <a:effectLst/>
        </p:spPr>
        <p:txBody>
          <a:bodyPr wrap="none">
            <a:spAutoFit/>
          </a:bodyPr>
          <a:lstStyle/>
          <a:p>
            <a:pPr marL="457200" indent="-457200">
              <a:lnSpc>
                <a:spcPct val="120000"/>
              </a:lnSpc>
            </a:pPr>
            <a:r>
              <a:rPr lang="en-US" dirty="0"/>
              <a:t>Linear Spatial Filtering: Syntax</a:t>
            </a:r>
          </a:p>
          <a:p>
            <a:pPr marL="457200" indent="-457200">
              <a:lnSpc>
                <a:spcPct val="120000"/>
              </a:lnSpc>
            </a:pPr>
            <a:r>
              <a:rPr lang="en-US" sz="2000" dirty="0">
                <a:latin typeface="宋体" pitchFamily="2" charset="-122"/>
              </a:rPr>
              <a:t>g = </a:t>
            </a:r>
            <a:r>
              <a:rPr lang="en-US" sz="2000" dirty="0" err="1">
                <a:latin typeface="宋体" pitchFamily="2" charset="-122"/>
              </a:rPr>
              <a:t>imfilter</a:t>
            </a:r>
            <a:r>
              <a:rPr lang="en-US" sz="2000" dirty="0">
                <a:latin typeface="宋体" pitchFamily="2" charset="-122"/>
              </a:rPr>
              <a:t>(f, w, </a:t>
            </a:r>
            <a:r>
              <a:rPr lang="en-US" sz="2000" dirty="0" err="1">
                <a:latin typeface="宋体" pitchFamily="2" charset="-122"/>
              </a:rPr>
              <a:t>filtering_mode</a:t>
            </a:r>
            <a:r>
              <a:rPr lang="en-US" sz="2000" dirty="0">
                <a:latin typeface="宋体" pitchFamily="2" charset="-122"/>
              </a:rPr>
              <a:t>, </a:t>
            </a:r>
            <a:r>
              <a:rPr lang="en-US" sz="2000" dirty="0" err="1">
                <a:latin typeface="宋体" pitchFamily="2" charset="-122"/>
              </a:rPr>
              <a:t>boundary_options</a:t>
            </a:r>
            <a:r>
              <a:rPr lang="en-US" sz="2000" dirty="0">
                <a:latin typeface="宋体" pitchFamily="2" charset="-122"/>
              </a:rPr>
              <a:t>, </a:t>
            </a:r>
            <a:r>
              <a:rPr lang="en-US" sz="2000" dirty="0" err="1">
                <a:latin typeface="宋体" pitchFamily="2" charset="-122"/>
              </a:rPr>
              <a:t>size_options</a:t>
            </a:r>
            <a:r>
              <a:rPr lang="en-US" sz="2000" dirty="0">
                <a:latin typeface="宋体" pitchFamily="2" charset="-122"/>
              </a:rPr>
              <a:t>)</a:t>
            </a:r>
          </a:p>
        </p:txBody>
      </p:sp>
      <p:sp>
        <p:nvSpPr>
          <p:cNvPr id="229380" name="Text Box 4"/>
          <p:cNvSpPr txBox="1">
            <a:spLocks noChangeArrowheads="1"/>
          </p:cNvSpPr>
          <p:nvPr/>
        </p:nvSpPr>
        <p:spPr bwMode="auto">
          <a:xfrm>
            <a:off x="1703388" y="2819401"/>
            <a:ext cx="8793162" cy="3453253"/>
          </a:xfrm>
          <a:prstGeom prst="rect">
            <a:avLst/>
          </a:prstGeom>
          <a:noFill/>
          <a:ln w="9525" algn="ctr">
            <a:noFill/>
            <a:miter lim="800000"/>
            <a:headEnd/>
            <a:tailEnd/>
          </a:ln>
          <a:effectLst/>
        </p:spPr>
        <p:txBody>
          <a:bodyPr>
            <a:spAutoFit/>
          </a:bodyPr>
          <a:lstStyle/>
          <a:p>
            <a:pPr marL="457200" indent="-457200" algn="just">
              <a:lnSpc>
                <a:spcPct val="130000"/>
              </a:lnSpc>
            </a:pPr>
            <a:r>
              <a:rPr lang="en-US" b="1" dirty="0" err="1"/>
              <a:t>filtering_mode</a:t>
            </a:r>
            <a:r>
              <a:rPr lang="en-US" b="1" dirty="0"/>
              <a:t>:	</a:t>
            </a:r>
            <a:r>
              <a:rPr lang="en-US" dirty="0"/>
              <a:t>'</a:t>
            </a:r>
            <a:r>
              <a:rPr lang="en-US" dirty="0" err="1"/>
              <a:t>corr</a:t>
            </a:r>
            <a:r>
              <a:rPr lang="en-US" dirty="0"/>
              <a:t>' (default) or '</a:t>
            </a:r>
            <a:r>
              <a:rPr lang="en-US" dirty="0" err="1"/>
              <a:t>conv</a:t>
            </a:r>
            <a:r>
              <a:rPr lang="en-US" dirty="0"/>
              <a:t>' </a:t>
            </a:r>
          </a:p>
          <a:p>
            <a:pPr marL="457200" indent="-457200" algn="just">
              <a:lnSpc>
                <a:spcPct val="130000"/>
              </a:lnSpc>
            </a:pPr>
            <a:r>
              <a:rPr lang="en-US" b="1" dirty="0" err="1"/>
              <a:t>boundary_options</a:t>
            </a:r>
            <a:r>
              <a:rPr lang="en-US" b="1" dirty="0"/>
              <a:t>: (</a:t>
            </a:r>
            <a:r>
              <a:rPr lang="en-US" sz="2000" dirty="0"/>
              <a:t>Input array values outside the bounds of the array) </a:t>
            </a:r>
            <a:endParaRPr lang="en-US" sz="2000" b="1" dirty="0"/>
          </a:p>
          <a:p>
            <a:pPr marL="457200" indent="-457200" algn="just">
              <a:lnSpc>
                <a:spcPct val="130000"/>
              </a:lnSpc>
            </a:pPr>
            <a:r>
              <a:rPr lang="en-US" dirty="0"/>
              <a:t>   P			</a:t>
            </a:r>
            <a:r>
              <a:rPr lang="en-US" sz="2000" dirty="0"/>
              <a:t>Implicitly assumed to have the value P. (Default is P = 0).</a:t>
            </a:r>
          </a:p>
          <a:p>
            <a:pPr marL="457200" indent="-457200">
              <a:lnSpc>
                <a:spcPct val="130000"/>
              </a:lnSpc>
            </a:pPr>
            <a:r>
              <a:rPr lang="en-US" dirty="0"/>
              <a:t>   'symmetric'	</a:t>
            </a:r>
            <a:r>
              <a:rPr lang="en-US" sz="2000" dirty="0"/>
              <a:t>Computed by mirror-reflecting the array across the array border.</a:t>
            </a:r>
          </a:p>
          <a:p>
            <a:pPr marL="457200" indent="-457200">
              <a:lnSpc>
                <a:spcPct val="130000"/>
              </a:lnSpc>
            </a:pPr>
            <a:r>
              <a:rPr lang="en-US" dirty="0"/>
              <a:t>   'replicate'	</a:t>
            </a:r>
            <a:r>
              <a:rPr lang="en-US" sz="2000" dirty="0"/>
              <a:t>Assumed to equal the nearest array border value.</a:t>
            </a:r>
          </a:p>
          <a:p>
            <a:pPr marL="457200" indent="-457200">
              <a:lnSpc>
                <a:spcPct val="130000"/>
              </a:lnSpc>
            </a:pPr>
            <a:r>
              <a:rPr lang="en-US" dirty="0"/>
              <a:t>   'circular'	</a:t>
            </a:r>
            <a:r>
              <a:rPr lang="en-US" sz="2000" dirty="0"/>
              <a:t>Computed by implicitly assuming the input array is periodic.</a:t>
            </a:r>
          </a:p>
          <a:p>
            <a:pPr marL="457200" indent="-457200">
              <a:lnSpc>
                <a:spcPct val="130000"/>
              </a:lnSpc>
            </a:pPr>
            <a:r>
              <a:rPr lang="en-US" b="1" dirty="0" err="1"/>
              <a:t>size_options</a:t>
            </a:r>
            <a:r>
              <a:rPr lang="en-US" dirty="0"/>
              <a:t>	'same' (default) or 'full'</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2523816" y="30234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0403" name="Text Box 3"/>
          <p:cNvSpPr txBox="1">
            <a:spLocks noChangeArrowheads="1"/>
          </p:cNvSpPr>
          <p:nvPr/>
        </p:nvSpPr>
        <p:spPr bwMode="auto">
          <a:xfrm>
            <a:off x="2351521" y="889719"/>
            <a:ext cx="3531736"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endParaRPr lang="en-US" sz="2800" dirty="0">
              <a:latin typeface="宋体" pitchFamily="2" charset="-122"/>
            </a:endParaRPr>
          </a:p>
        </p:txBody>
      </p:sp>
      <p:sp>
        <p:nvSpPr>
          <p:cNvPr id="230404" name="Rectangle 4"/>
          <p:cNvSpPr>
            <a:spLocks noChangeArrowheads="1"/>
          </p:cNvSpPr>
          <p:nvPr/>
        </p:nvSpPr>
        <p:spPr bwMode="auto">
          <a:xfrm>
            <a:off x="1634834" y="1668032"/>
            <a:ext cx="5264731" cy="4770537"/>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f=[1 0 0 0 0; 0 2 0 0 0; 0 0 3 0 0; 0 0 0 4 0; 0 0 0 0 5]</a:t>
            </a:r>
          </a:p>
          <a:p>
            <a:pPr marL="457200" indent="-457200"/>
            <a:r>
              <a:rPr lang="pl-PL" sz="1600" dirty="0">
                <a:latin typeface="Arial" pitchFamily="34" charset="0"/>
                <a:cs typeface="Arial" pitchFamily="34" charset="0"/>
              </a:rPr>
              <a:t>f =</a:t>
            </a:r>
          </a:p>
          <a:p>
            <a:pPr marL="457200" indent="-457200"/>
            <a:r>
              <a:rPr lang="pl-PL" sz="1600" dirty="0">
                <a:latin typeface="Arial" pitchFamily="34" charset="0"/>
                <a:cs typeface="Arial" pitchFamily="34" charset="0"/>
              </a:rPr>
              <a:t>     1     0     0     0     0</a:t>
            </a:r>
          </a:p>
          <a:p>
            <a:pPr marL="457200" indent="-457200"/>
            <a:r>
              <a:rPr lang="pl-PL" sz="1600" dirty="0">
                <a:latin typeface="Arial" pitchFamily="34" charset="0"/>
                <a:cs typeface="Arial" pitchFamily="34" charset="0"/>
              </a:rPr>
              <a:t>     0     2     0     0     0</a:t>
            </a:r>
          </a:p>
          <a:p>
            <a:pPr marL="457200" indent="-457200"/>
            <a:r>
              <a:rPr lang="pl-PL" sz="1600" dirty="0">
                <a:latin typeface="Arial" pitchFamily="34" charset="0"/>
                <a:cs typeface="Arial" pitchFamily="34" charset="0"/>
              </a:rPr>
              <a:t>     0     0     3     0     0</a:t>
            </a:r>
          </a:p>
          <a:p>
            <a:pPr marL="457200" indent="-457200"/>
            <a:r>
              <a:rPr lang="pl-PL" sz="1600" dirty="0">
                <a:latin typeface="Arial" pitchFamily="34" charset="0"/>
                <a:cs typeface="Arial" pitchFamily="34" charset="0"/>
              </a:rPr>
              <a:t>     0     0     0     4     0</a:t>
            </a:r>
          </a:p>
          <a:p>
            <a:pPr marL="457200" indent="-457200"/>
            <a:r>
              <a:rPr lang="pl-PL" sz="1600" dirty="0">
                <a:latin typeface="Arial" pitchFamily="34" charset="0"/>
                <a:cs typeface="Arial" pitchFamily="34" charset="0"/>
              </a:rPr>
              <a:t>     0     0     0     0     5</a:t>
            </a:r>
          </a:p>
          <a:p>
            <a:pPr marL="457200" indent="-457200"/>
            <a:r>
              <a:rPr lang="pl-PL" sz="1600" dirty="0">
                <a:latin typeface="Arial" pitchFamily="34" charset="0"/>
                <a:cs typeface="Arial" pitchFamily="34" charset="0"/>
              </a:rPr>
              <a:t>&gt;&gt; w=[-1 -1 -1; -1 8 -1; -1 -1 -1]</a:t>
            </a:r>
          </a:p>
          <a:p>
            <a:pPr marL="457200" indent="-457200"/>
            <a:r>
              <a:rPr lang="pl-PL" sz="1600" dirty="0">
                <a:latin typeface="Arial" pitchFamily="34" charset="0"/>
                <a:cs typeface="Arial" pitchFamily="34" charset="0"/>
              </a:rPr>
              <a:t>w =</a:t>
            </a:r>
          </a:p>
          <a:p>
            <a:pPr marL="457200" indent="-457200"/>
            <a:r>
              <a:rPr lang="pl-PL" sz="1600" dirty="0">
                <a:latin typeface="Arial" pitchFamily="34" charset="0"/>
                <a:cs typeface="Arial" pitchFamily="34" charset="0"/>
              </a:rPr>
              <a:t>    -1    -1    -1</a:t>
            </a:r>
          </a:p>
          <a:p>
            <a:pPr marL="457200" indent="-457200"/>
            <a:r>
              <a:rPr lang="pl-PL" sz="1600" dirty="0">
                <a:latin typeface="Arial" pitchFamily="34" charset="0"/>
                <a:cs typeface="Arial" pitchFamily="34" charset="0"/>
              </a:rPr>
              <a:t>    -1     8    -1</a:t>
            </a:r>
          </a:p>
          <a:p>
            <a:pPr marL="457200" indent="-457200"/>
            <a:r>
              <a:rPr lang="pl-PL" sz="1600" dirty="0">
                <a:latin typeface="Arial" pitchFamily="34" charset="0"/>
                <a:cs typeface="Arial" pitchFamily="34" charset="0"/>
              </a:rPr>
              <a:t>    -1    -1    -1</a:t>
            </a:r>
          </a:p>
          <a:p>
            <a:pPr marL="457200" indent="-457200"/>
            <a:r>
              <a:rPr lang="pl-PL" sz="1600" dirty="0">
                <a:latin typeface="Arial" pitchFamily="34" charset="0"/>
                <a:cs typeface="Arial" pitchFamily="34" charset="0"/>
              </a:rPr>
              <a:t>&gt;&gt; g = imfilter(f, w)</a:t>
            </a:r>
          </a:p>
          <a:p>
            <a:pPr marL="457200" indent="-457200"/>
            <a:r>
              <a:rPr lang="pl-PL" sz="1600" dirty="0">
                <a:latin typeface="Arial" pitchFamily="34" charset="0"/>
                <a:cs typeface="Arial" pitchFamily="34" charset="0"/>
              </a:rPr>
              <a:t>g =</a:t>
            </a:r>
          </a:p>
          <a:p>
            <a:pPr marL="457200" indent="-457200"/>
            <a:r>
              <a:rPr lang="pl-PL" sz="1600" dirty="0">
                <a:latin typeface="Arial" pitchFamily="34" charset="0"/>
                <a:cs typeface="Arial" pitchFamily="34" charset="0"/>
              </a:rPr>
              <a:t>     6    </a:t>
            </a:r>
            <a:r>
              <a:rPr lang="en-US" sz="1600" dirty="0">
                <a:latin typeface="Arial" pitchFamily="34" charset="0"/>
                <a:cs typeface="Arial" pitchFamily="34" charset="0"/>
              </a:rPr>
              <a:t> </a:t>
            </a:r>
            <a:r>
              <a:rPr lang="pl-PL" sz="1600" dirty="0">
                <a:latin typeface="Arial" pitchFamily="34" charset="0"/>
                <a:cs typeface="Arial" pitchFamily="34" charset="0"/>
              </a:rPr>
              <a:t>-3    -2     0     0</a:t>
            </a:r>
          </a:p>
          <a:p>
            <a:pPr marL="457200" indent="-457200"/>
            <a:r>
              <a:rPr lang="pl-PL" sz="1600" dirty="0">
                <a:latin typeface="Arial" pitchFamily="34" charset="0"/>
                <a:cs typeface="Arial" pitchFamily="34" charset="0"/>
              </a:rPr>
              <a:t>    -3    12    -5    -3     0</a:t>
            </a:r>
          </a:p>
          <a:p>
            <a:pPr marL="457200" indent="-457200"/>
            <a:r>
              <a:rPr lang="pl-PL" sz="1600" dirty="0">
                <a:latin typeface="Arial" pitchFamily="34" charset="0"/>
                <a:cs typeface="Arial" pitchFamily="34" charset="0"/>
              </a:rPr>
              <a:t>    -2    -5    18    -7    -4</a:t>
            </a:r>
          </a:p>
          <a:p>
            <a:pPr marL="457200" indent="-457200"/>
            <a:r>
              <a:rPr lang="pl-PL" sz="1600" dirty="0">
                <a:latin typeface="Arial" pitchFamily="34" charset="0"/>
                <a:cs typeface="Arial" pitchFamily="34" charset="0"/>
              </a:rPr>
              <a:t>     0    -3    -7    24    -9</a:t>
            </a:r>
          </a:p>
          <a:p>
            <a:pPr marL="457200" indent="-457200"/>
            <a:r>
              <a:rPr lang="pl-PL" sz="1600" dirty="0">
                <a:latin typeface="Arial" pitchFamily="34" charset="0"/>
                <a:cs typeface="Arial" pitchFamily="34" charset="0"/>
              </a:rPr>
              <a:t>     0     0    -4    -9    36</a:t>
            </a:r>
            <a:endParaRPr lang="en-US" sz="1600" dirty="0">
              <a:latin typeface="Arial" pitchFamily="34" charset="0"/>
              <a:cs typeface="Arial" pitchFamily="34" charset="0"/>
            </a:endParaRPr>
          </a:p>
        </p:txBody>
      </p:sp>
      <p:sp>
        <p:nvSpPr>
          <p:cNvPr id="8" name="TextBox 7"/>
          <p:cNvSpPr txBox="1"/>
          <p:nvPr/>
        </p:nvSpPr>
        <p:spPr>
          <a:xfrm>
            <a:off x="7065831" y="1302310"/>
            <a:ext cx="3538148" cy="5509200"/>
          </a:xfrm>
          <a:prstGeom prst="rect">
            <a:avLst/>
          </a:prstGeom>
          <a:solidFill>
            <a:srgbClr val="FFFF00"/>
          </a:solidFill>
        </p:spPr>
        <p:txBody>
          <a:bodyPr wrap="none" rtlCol="0">
            <a:spAutoFit/>
          </a:bodyPr>
          <a:lstStyle/>
          <a:p>
            <a:r>
              <a:rPr lang="en-US" sz="1600" dirty="0">
                <a:latin typeface="+mn-lt"/>
                <a:cs typeface="Arial" pitchFamily="34" charset="0"/>
              </a:rPr>
              <a:t>&gt;&gt; </a:t>
            </a:r>
            <a:r>
              <a:rPr lang="en-US" sz="1600" dirty="0" err="1">
                <a:latin typeface="+mn-lt"/>
                <a:cs typeface="Arial" pitchFamily="34" charset="0"/>
              </a:rPr>
              <a:t>fp</a:t>
            </a:r>
            <a:r>
              <a:rPr lang="en-US" sz="1600" dirty="0">
                <a:latin typeface="+mn-lt"/>
                <a:cs typeface="Arial" pitchFamily="34" charset="0"/>
              </a:rPr>
              <a:t>=</a:t>
            </a:r>
            <a:r>
              <a:rPr lang="en-US" sz="1600" dirty="0" err="1">
                <a:latin typeface="+mn-lt"/>
                <a:cs typeface="Arial" pitchFamily="34" charset="0"/>
              </a:rPr>
              <a:t>padarray</a:t>
            </a:r>
            <a:r>
              <a:rPr lang="en-US" sz="1600" dirty="0">
                <a:latin typeface="+mn-lt"/>
                <a:cs typeface="Arial" pitchFamily="34" charset="0"/>
              </a:rPr>
              <a:t>(f, [2 2], 0)</a:t>
            </a:r>
          </a:p>
          <a:p>
            <a:r>
              <a:rPr lang="en-US" sz="1600" dirty="0" err="1">
                <a:latin typeface="+mn-lt"/>
                <a:cs typeface="Arial" pitchFamily="34" charset="0"/>
              </a:rPr>
              <a:t>fp</a:t>
            </a:r>
            <a:r>
              <a:rPr lang="en-US" sz="1600" dirty="0">
                <a:latin typeface="+mn-lt"/>
                <a:cs typeface="Arial" pitchFamily="34" charset="0"/>
              </a:rPr>
              <a:t> =</a:t>
            </a:r>
          </a:p>
          <a:p>
            <a:r>
              <a:rPr lang="en-US" sz="1600" dirty="0">
                <a:latin typeface="+mn-lt"/>
                <a:cs typeface="Arial" pitchFamily="34" charset="0"/>
              </a:rPr>
              <a:t>     0     0     0     0     0     0     0     0     0</a:t>
            </a:r>
          </a:p>
          <a:p>
            <a:r>
              <a:rPr lang="en-US" sz="1600" dirty="0">
                <a:latin typeface="+mn-lt"/>
                <a:cs typeface="Arial" pitchFamily="34" charset="0"/>
              </a:rPr>
              <a:t>     0     0     0     0     0     0     0     0     0</a:t>
            </a:r>
          </a:p>
          <a:p>
            <a:r>
              <a:rPr lang="en-US" sz="1600" dirty="0">
                <a:latin typeface="+mn-lt"/>
                <a:cs typeface="Arial" pitchFamily="34" charset="0"/>
              </a:rPr>
              <a:t>     0     0     </a:t>
            </a:r>
            <a:r>
              <a:rPr lang="en-US" sz="1600" b="1" dirty="0">
                <a:latin typeface="+mn-lt"/>
                <a:cs typeface="Arial" pitchFamily="34" charset="0"/>
              </a:rPr>
              <a:t>1     0     0     0     0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0     2     0     0     0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0     0     3     0     0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0     0     0     4     0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0     0     0     0     5</a:t>
            </a:r>
            <a:r>
              <a:rPr lang="en-US" sz="1600" dirty="0">
                <a:latin typeface="+mn-lt"/>
                <a:cs typeface="Arial" pitchFamily="34" charset="0"/>
              </a:rPr>
              <a:t>     0     0</a:t>
            </a:r>
          </a:p>
          <a:p>
            <a:r>
              <a:rPr lang="en-US" sz="1600" dirty="0">
                <a:latin typeface="+mn-lt"/>
                <a:cs typeface="Arial" pitchFamily="34" charset="0"/>
              </a:rPr>
              <a:t>     0     0     0     0     0     0     0     0     0</a:t>
            </a:r>
          </a:p>
          <a:p>
            <a:r>
              <a:rPr lang="en-US" sz="1600" dirty="0">
                <a:latin typeface="+mn-lt"/>
                <a:cs typeface="Arial" pitchFamily="34" charset="0"/>
              </a:rPr>
              <a:t>     0     0     0     0     0     0     0     0     0</a:t>
            </a:r>
          </a:p>
          <a:p>
            <a:r>
              <a:rPr lang="en-US" sz="1600" dirty="0">
                <a:latin typeface="+mn-lt"/>
                <a:cs typeface="Arial" pitchFamily="34" charset="0"/>
              </a:rPr>
              <a:t>&gt;&gt; </a:t>
            </a:r>
            <a:r>
              <a:rPr lang="en-US" sz="1600" dirty="0" err="1">
                <a:latin typeface="+mn-lt"/>
                <a:cs typeface="Arial" pitchFamily="34" charset="0"/>
              </a:rPr>
              <a:t>gp</a:t>
            </a:r>
            <a:r>
              <a:rPr lang="en-US" sz="1600" dirty="0">
                <a:latin typeface="+mn-lt"/>
                <a:cs typeface="Arial" pitchFamily="34" charset="0"/>
              </a:rPr>
              <a:t> = </a:t>
            </a:r>
            <a:r>
              <a:rPr lang="en-US" sz="1600" dirty="0" err="1">
                <a:latin typeface="+mn-lt"/>
                <a:cs typeface="Arial" pitchFamily="34" charset="0"/>
              </a:rPr>
              <a:t>imfilter</a:t>
            </a:r>
            <a:r>
              <a:rPr lang="en-US" sz="1600" dirty="0">
                <a:latin typeface="+mn-lt"/>
                <a:cs typeface="Arial" pitchFamily="34" charset="0"/>
              </a:rPr>
              <a:t>(</a:t>
            </a:r>
            <a:r>
              <a:rPr lang="en-US" sz="1600" dirty="0" err="1">
                <a:latin typeface="+mn-lt"/>
                <a:cs typeface="Arial" pitchFamily="34" charset="0"/>
              </a:rPr>
              <a:t>fp</a:t>
            </a:r>
            <a:r>
              <a:rPr lang="en-US" sz="1600" dirty="0">
                <a:latin typeface="+mn-lt"/>
                <a:cs typeface="Arial" pitchFamily="34" charset="0"/>
              </a:rPr>
              <a:t>, w)</a:t>
            </a:r>
          </a:p>
          <a:p>
            <a:r>
              <a:rPr lang="en-US" sz="1600" dirty="0" err="1">
                <a:latin typeface="+mn-lt"/>
                <a:cs typeface="Arial" pitchFamily="34" charset="0"/>
              </a:rPr>
              <a:t>gp</a:t>
            </a:r>
            <a:r>
              <a:rPr lang="en-US" sz="1600" dirty="0">
                <a:latin typeface="+mn-lt"/>
                <a:cs typeface="Arial" pitchFamily="34" charset="0"/>
              </a:rPr>
              <a:t> =</a:t>
            </a:r>
          </a:p>
          <a:p>
            <a:r>
              <a:rPr lang="en-US" sz="1600" dirty="0">
                <a:latin typeface="+mn-lt"/>
                <a:cs typeface="Arial" pitchFamily="34" charset="0"/>
              </a:rPr>
              <a:t>     0     0     0      0     0     0     0     0     0</a:t>
            </a:r>
          </a:p>
          <a:p>
            <a:r>
              <a:rPr lang="en-US" sz="1600" dirty="0">
                <a:latin typeface="+mn-lt"/>
                <a:cs typeface="Arial" pitchFamily="34" charset="0"/>
              </a:rPr>
              <a:t>     0    -1    -1    -1     0     0     0     0     0</a:t>
            </a:r>
          </a:p>
          <a:p>
            <a:r>
              <a:rPr lang="en-US" sz="1600" dirty="0">
                <a:latin typeface="+mn-lt"/>
                <a:cs typeface="Arial" pitchFamily="34" charset="0"/>
              </a:rPr>
              <a:t>     0    -1     </a:t>
            </a:r>
            <a:r>
              <a:rPr lang="en-US" sz="1600" b="1" dirty="0">
                <a:latin typeface="+mn-lt"/>
                <a:cs typeface="Arial" pitchFamily="34" charset="0"/>
              </a:rPr>
              <a:t>6    -3    -2     0     0</a:t>
            </a:r>
            <a:r>
              <a:rPr lang="en-US" sz="1600" dirty="0">
                <a:latin typeface="+mn-lt"/>
                <a:cs typeface="Arial" pitchFamily="34" charset="0"/>
              </a:rPr>
              <a:t>     0     0</a:t>
            </a:r>
          </a:p>
          <a:p>
            <a:r>
              <a:rPr lang="en-US" sz="1600" dirty="0">
                <a:latin typeface="+mn-lt"/>
                <a:cs typeface="Arial" pitchFamily="34" charset="0"/>
              </a:rPr>
              <a:t>     0    -1    </a:t>
            </a:r>
            <a:r>
              <a:rPr lang="en-US" sz="1600" b="1" dirty="0">
                <a:latin typeface="+mn-lt"/>
                <a:cs typeface="Arial" pitchFamily="34" charset="0"/>
              </a:rPr>
              <a:t>-3    12   -5    -3     0</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-2    -5    18   -7    -4</a:t>
            </a:r>
            <a:r>
              <a:rPr lang="en-US" sz="1600" dirty="0">
                <a:latin typeface="+mn-lt"/>
                <a:cs typeface="Arial" pitchFamily="34" charset="0"/>
              </a:rPr>
              <a:t>     0     0</a:t>
            </a:r>
          </a:p>
          <a:p>
            <a:r>
              <a:rPr lang="en-US" sz="1600" dirty="0">
                <a:latin typeface="+mn-lt"/>
                <a:cs typeface="Arial" pitchFamily="34" charset="0"/>
              </a:rPr>
              <a:t>     0     0     </a:t>
            </a:r>
            <a:r>
              <a:rPr lang="en-US" sz="1600" b="1" dirty="0">
                <a:latin typeface="+mn-lt"/>
                <a:cs typeface="Arial" pitchFamily="34" charset="0"/>
              </a:rPr>
              <a:t>0    -3    -7    24   -9</a:t>
            </a:r>
            <a:r>
              <a:rPr lang="en-US" sz="1600" dirty="0">
                <a:latin typeface="+mn-lt"/>
                <a:cs typeface="Arial" pitchFamily="34" charset="0"/>
              </a:rPr>
              <a:t>    -5     0</a:t>
            </a:r>
          </a:p>
          <a:p>
            <a:r>
              <a:rPr lang="en-US" sz="1600" dirty="0">
                <a:latin typeface="+mn-lt"/>
                <a:cs typeface="Arial" pitchFamily="34" charset="0"/>
              </a:rPr>
              <a:t>     0     0     </a:t>
            </a:r>
            <a:r>
              <a:rPr lang="en-US" sz="1600" b="1" dirty="0">
                <a:latin typeface="+mn-lt"/>
                <a:cs typeface="Arial" pitchFamily="34" charset="0"/>
              </a:rPr>
              <a:t>0     0    -4    -9    36</a:t>
            </a:r>
            <a:r>
              <a:rPr lang="en-US" sz="1600" dirty="0">
                <a:latin typeface="+mn-lt"/>
                <a:cs typeface="Arial" pitchFamily="34" charset="0"/>
              </a:rPr>
              <a:t>   -5     0</a:t>
            </a:r>
          </a:p>
          <a:p>
            <a:r>
              <a:rPr lang="en-US" sz="1600" dirty="0">
                <a:latin typeface="+mn-lt"/>
                <a:cs typeface="Arial" pitchFamily="34" charset="0"/>
              </a:rPr>
              <a:t>     0     0     0     0     0    -5    -5    -5     0</a:t>
            </a:r>
          </a:p>
          <a:p>
            <a:r>
              <a:rPr lang="en-US" sz="1600" dirty="0">
                <a:latin typeface="+mn-lt"/>
                <a:cs typeface="Arial" pitchFamily="34" charset="0"/>
              </a:rPr>
              <a:t>     0     0     0     0     0     0      0     0     0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2412148" y="302348"/>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0403" name="Text Box 3"/>
          <p:cNvSpPr txBox="1">
            <a:spLocks noChangeArrowheads="1"/>
          </p:cNvSpPr>
          <p:nvPr/>
        </p:nvSpPr>
        <p:spPr bwMode="auto">
          <a:xfrm>
            <a:off x="3160982" y="889719"/>
            <a:ext cx="6293711"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 – Padding Options</a:t>
            </a:r>
            <a:endParaRPr lang="en-US" sz="2800" dirty="0">
              <a:latin typeface="宋体" pitchFamily="2" charset="-122"/>
            </a:endParaRPr>
          </a:p>
        </p:txBody>
      </p:sp>
      <p:sp>
        <p:nvSpPr>
          <p:cNvPr id="230404" name="Rectangle 4"/>
          <p:cNvSpPr>
            <a:spLocks noChangeArrowheads="1"/>
          </p:cNvSpPr>
          <p:nvPr/>
        </p:nvSpPr>
        <p:spPr bwMode="auto">
          <a:xfrm>
            <a:off x="7010400" y="2748723"/>
            <a:ext cx="3560627" cy="4031873"/>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'replicate')</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1     1     1     2     2     2</a:t>
            </a:r>
          </a:p>
          <a:p>
            <a:pPr marL="457200" indent="-457200"/>
            <a:r>
              <a:rPr lang="en-US" sz="1600" dirty="0">
                <a:latin typeface="Arial" pitchFamily="34" charset="0"/>
                <a:cs typeface="Arial" pitchFamily="34" charset="0"/>
              </a:rPr>
              <a:t>     1     1     1     2     2     2</a:t>
            </a:r>
          </a:p>
          <a:p>
            <a:pPr marL="457200" indent="-457200"/>
            <a:r>
              <a:rPr lang="en-US" sz="1600" dirty="0">
                <a:latin typeface="Arial" pitchFamily="34" charset="0"/>
                <a:cs typeface="Arial" pitchFamily="34" charset="0"/>
              </a:rPr>
              <a:t>     1     1     </a:t>
            </a:r>
            <a:r>
              <a:rPr lang="en-US" sz="1600" b="1" dirty="0">
                <a:latin typeface="Arial" pitchFamily="34" charset="0"/>
                <a:cs typeface="Arial" pitchFamily="34" charset="0"/>
              </a:rPr>
              <a:t>1     2</a:t>
            </a:r>
            <a:r>
              <a:rPr lang="en-US" sz="1600" dirty="0">
                <a:latin typeface="Arial" pitchFamily="34" charset="0"/>
                <a:cs typeface="Arial" pitchFamily="34" charset="0"/>
              </a:rPr>
              <a:t>     2     2</a:t>
            </a:r>
          </a:p>
          <a:p>
            <a:pPr marL="457200" indent="-457200"/>
            <a:r>
              <a:rPr lang="en-US" sz="1600" dirty="0">
                <a:latin typeface="Arial" pitchFamily="34" charset="0"/>
                <a:cs typeface="Arial" pitchFamily="34" charset="0"/>
              </a:rPr>
              <a:t>     3     3     </a:t>
            </a:r>
            <a:r>
              <a:rPr lang="en-US" sz="1600" b="1" dirty="0">
                <a:latin typeface="Arial" pitchFamily="34" charset="0"/>
                <a:cs typeface="Arial" pitchFamily="34" charset="0"/>
              </a:rPr>
              <a:t>3     4</a:t>
            </a:r>
            <a:r>
              <a:rPr lang="en-US" sz="1600" dirty="0">
                <a:latin typeface="Arial" pitchFamily="34" charset="0"/>
                <a:cs typeface="Arial" pitchFamily="34" charset="0"/>
              </a:rPr>
              <a:t>     4     4</a:t>
            </a:r>
          </a:p>
          <a:p>
            <a:pPr marL="457200" indent="-457200"/>
            <a:r>
              <a:rPr lang="en-US" sz="1600" dirty="0">
                <a:latin typeface="Arial" pitchFamily="34" charset="0"/>
                <a:cs typeface="Arial" pitchFamily="34" charset="0"/>
              </a:rPr>
              <a:t>     3     3     3     4     4     4</a:t>
            </a:r>
          </a:p>
          <a:p>
            <a:pPr marL="457200" indent="-457200"/>
            <a:r>
              <a:rPr lang="en-US" sz="1600" dirty="0">
                <a:latin typeface="Arial" pitchFamily="34" charset="0"/>
                <a:cs typeface="Arial" pitchFamily="34" charset="0"/>
              </a:rPr>
              <a:t>     3     3     3     4     4     4</a:t>
            </a: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'circular')</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1     2     1     2     1     2</a:t>
            </a:r>
          </a:p>
          <a:p>
            <a:pPr marL="457200" indent="-457200"/>
            <a:r>
              <a:rPr lang="en-US" sz="1600" dirty="0">
                <a:latin typeface="Arial" pitchFamily="34" charset="0"/>
                <a:cs typeface="Arial" pitchFamily="34" charset="0"/>
              </a:rPr>
              <a:t>     3     4     3     4     3     4</a:t>
            </a:r>
          </a:p>
          <a:p>
            <a:pPr marL="457200" indent="-457200"/>
            <a:r>
              <a:rPr lang="en-US" sz="1600" dirty="0">
                <a:latin typeface="Arial" pitchFamily="34" charset="0"/>
                <a:cs typeface="Arial" pitchFamily="34" charset="0"/>
              </a:rPr>
              <a:t>     1     2     </a:t>
            </a:r>
            <a:r>
              <a:rPr lang="en-US" sz="1600" b="1" dirty="0">
                <a:latin typeface="Arial" pitchFamily="34" charset="0"/>
                <a:cs typeface="Arial" pitchFamily="34" charset="0"/>
              </a:rPr>
              <a:t>1     2</a:t>
            </a:r>
            <a:r>
              <a:rPr lang="en-US" sz="1600" dirty="0">
                <a:latin typeface="Arial" pitchFamily="34" charset="0"/>
                <a:cs typeface="Arial" pitchFamily="34" charset="0"/>
              </a:rPr>
              <a:t>     1     2</a:t>
            </a:r>
          </a:p>
          <a:p>
            <a:pPr marL="457200" indent="-457200"/>
            <a:r>
              <a:rPr lang="en-US" sz="1600" dirty="0">
                <a:latin typeface="Arial" pitchFamily="34" charset="0"/>
                <a:cs typeface="Arial" pitchFamily="34" charset="0"/>
              </a:rPr>
              <a:t>     3     4     </a:t>
            </a:r>
            <a:r>
              <a:rPr lang="en-US" sz="1600" b="1" dirty="0">
                <a:latin typeface="Arial" pitchFamily="34" charset="0"/>
                <a:cs typeface="Arial" pitchFamily="34" charset="0"/>
              </a:rPr>
              <a:t>3     4</a:t>
            </a:r>
            <a:r>
              <a:rPr lang="en-US" sz="1600" dirty="0">
                <a:latin typeface="Arial" pitchFamily="34" charset="0"/>
                <a:cs typeface="Arial" pitchFamily="34" charset="0"/>
              </a:rPr>
              <a:t>     3     4</a:t>
            </a:r>
          </a:p>
          <a:p>
            <a:pPr marL="457200" indent="-457200"/>
            <a:r>
              <a:rPr lang="en-US" sz="1600" dirty="0">
                <a:latin typeface="Arial" pitchFamily="34" charset="0"/>
                <a:cs typeface="Arial" pitchFamily="34" charset="0"/>
              </a:rPr>
              <a:t>     1     2     1     2     1     2</a:t>
            </a:r>
          </a:p>
          <a:p>
            <a:pPr marL="457200" indent="-457200"/>
            <a:r>
              <a:rPr lang="en-US" sz="1600" dirty="0">
                <a:latin typeface="Arial" pitchFamily="34" charset="0"/>
                <a:cs typeface="Arial" pitchFamily="34" charset="0"/>
              </a:rPr>
              <a:t>     3     4     3     4     3     4</a:t>
            </a:r>
          </a:p>
        </p:txBody>
      </p:sp>
      <p:sp>
        <p:nvSpPr>
          <p:cNvPr id="6" name="Rectangle 4"/>
          <p:cNvSpPr>
            <a:spLocks noChangeArrowheads="1"/>
          </p:cNvSpPr>
          <p:nvPr/>
        </p:nvSpPr>
        <p:spPr bwMode="auto">
          <a:xfrm>
            <a:off x="1662539" y="1529477"/>
            <a:ext cx="4294912" cy="5262979"/>
          </a:xfrm>
          <a:prstGeom prst="rect">
            <a:avLst/>
          </a:prstGeom>
          <a:noFill/>
          <a:ln w="9525" algn="ctr">
            <a:noFill/>
            <a:miter lim="800000"/>
            <a:headEnd/>
            <a:tailEnd/>
          </a:ln>
          <a:effectLst/>
        </p:spPr>
        <p:txBody>
          <a:bodyPr wrap="square">
            <a:spAutoFit/>
          </a:bodyPr>
          <a:lstStyle/>
          <a:p>
            <a:pPr marL="457200" indent="-457200"/>
            <a:r>
              <a:rPr lang="en-US" sz="1600" dirty="0">
                <a:latin typeface="Arial" pitchFamily="34" charset="0"/>
                <a:cs typeface="Arial" pitchFamily="34" charset="0"/>
              </a:rPr>
              <a:t>&gt;&gt; f=[1 2; 3 4]</a:t>
            </a:r>
          </a:p>
          <a:p>
            <a:pPr marL="457200" indent="-457200"/>
            <a:r>
              <a:rPr lang="en-US" sz="1600" dirty="0">
                <a:latin typeface="Arial" pitchFamily="34" charset="0"/>
                <a:cs typeface="Arial" pitchFamily="34" charset="0"/>
              </a:rPr>
              <a:t>f =</a:t>
            </a:r>
          </a:p>
          <a:p>
            <a:pPr marL="457200" indent="-457200"/>
            <a:r>
              <a:rPr lang="en-US" sz="1600" dirty="0">
                <a:latin typeface="Arial" pitchFamily="34" charset="0"/>
                <a:cs typeface="Arial" pitchFamily="34" charset="0"/>
              </a:rPr>
              <a:t>     1     2</a:t>
            </a:r>
          </a:p>
          <a:p>
            <a:pPr marL="457200" indent="-457200"/>
            <a:r>
              <a:rPr lang="en-US" sz="1600" dirty="0">
                <a:latin typeface="Arial" pitchFamily="34" charset="0"/>
                <a:cs typeface="Arial" pitchFamily="34" charset="0"/>
              </a:rPr>
              <a:t>     3     4</a:t>
            </a:r>
          </a:p>
          <a:p>
            <a:pPr marL="457200" indent="-457200"/>
            <a:endParaRPr lang="en-US" sz="1600" dirty="0">
              <a:latin typeface="Arial" pitchFamily="34" charset="0"/>
              <a:cs typeface="Arial" pitchFamily="34" charset="0"/>
            </a:endParaRP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0)</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a:t>
            </a:r>
            <a:r>
              <a:rPr lang="en-US" sz="1600" b="1" dirty="0">
                <a:latin typeface="Arial" pitchFamily="34" charset="0"/>
                <a:cs typeface="Arial" pitchFamily="34" charset="0"/>
              </a:rPr>
              <a:t>1     2</a:t>
            </a:r>
            <a:r>
              <a:rPr lang="en-US" sz="1600" dirty="0">
                <a:latin typeface="Arial" pitchFamily="34" charset="0"/>
                <a:cs typeface="Arial" pitchFamily="34" charset="0"/>
              </a:rPr>
              <a:t>     0     0</a:t>
            </a:r>
          </a:p>
          <a:p>
            <a:pPr marL="457200" indent="-457200"/>
            <a:r>
              <a:rPr lang="en-US" sz="1600" dirty="0">
                <a:latin typeface="Arial" pitchFamily="34" charset="0"/>
                <a:cs typeface="Arial" pitchFamily="34" charset="0"/>
              </a:rPr>
              <a:t>     0     0     </a:t>
            </a:r>
            <a:r>
              <a:rPr lang="en-US" sz="1600" b="1" dirty="0">
                <a:latin typeface="Arial" pitchFamily="34" charset="0"/>
                <a:cs typeface="Arial" pitchFamily="34" charset="0"/>
              </a:rPr>
              <a:t>3     4</a:t>
            </a:r>
            <a:r>
              <a:rPr lang="en-US" sz="1600" dirty="0">
                <a:latin typeface="Arial" pitchFamily="34" charset="0"/>
                <a:cs typeface="Arial" pitchFamily="34" charset="0"/>
              </a:rPr>
              <a:t>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     0     0     0     0     0     0</a:t>
            </a:r>
          </a:p>
          <a:p>
            <a:pPr marL="457200" indent="-457200"/>
            <a:r>
              <a:rPr lang="en-US" sz="1600" dirty="0">
                <a:latin typeface="Arial" pitchFamily="34" charset="0"/>
                <a:cs typeface="Arial" pitchFamily="34" charset="0"/>
              </a:rPr>
              <a:t>&gt;&gt; </a:t>
            </a:r>
            <a:r>
              <a:rPr lang="en-US" sz="1600" dirty="0" err="1">
                <a:latin typeface="Arial" pitchFamily="34" charset="0"/>
                <a:cs typeface="Arial" pitchFamily="34" charset="0"/>
              </a:rPr>
              <a:t>fp</a:t>
            </a:r>
            <a:r>
              <a:rPr lang="en-US" sz="1600" dirty="0">
                <a:latin typeface="Arial" pitchFamily="34" charset="0"/>
                <a:cs typeface="Arial" pitchFamily="34" charset="0"/>
              </a:rPr>
              <a:t>=</a:t>
            </a:r>
            <a:r>
              <a:rPr lang="en-US" sz="1600" dirty="0" err="1">
                <a:latin typeface="Arial" pitchFamily="34" charset="0"/>
                <a:cs typeface="Arial" pitchFamily="34" charset="0"/>
              </a:rPr>
              <a:t>padarray</a:t>
            </a:r>
            <a:r>
              <a:rPr lang="en-US" sz="1600" dirty="0">
                <a:latin typeface="Arial" pitchFamily="34" charset="0"/>
                <a:cs typeface="Arial" pitchFamily="34" charset="0"/>
              </a:rPr>
              <a:t>(f, [2 2], 'symmetric')</a:t>
            </a:r>
          </a:p>
          <a:p>
            <a:pPr marL="457200" indent="-457200"/>
            <a:r>
              <a:rPr lang="en-US" sz="1600" dirty="0" err="1">
                <a:latin typeface="Arial" pitchFamily="34" charset="0"/>
                <a:cs typeface="Arial" pitchFamily="34" charset="0"/>
              </a:rPr>
              <a:t>fp</a:t>
            </a:r>
            <a:r>
              <a:rPr lang="en-US" sz="1600" dirty="0">
                <a:latin typeface="Arial" pitchFamily="34" charset="0"/>
                <a:cs typeface="Arial" pitchFamily="34" charset="0"/>
              </a:rPr>
              <a:t> =</a:t>
            </a:r>
          </a:p>
          <a:p>
            <a:pPr marL="457200" indent="-457200"/>
            <a:r>
              <a:rPr lang="en-US" sz="1600" dirty="0">
                <a:latin typeface="Arial" pitchFamily="34" charset="0"/>
                <a:cs typeface="Arial" pitchFamily="34" charset="0"/>
              </a:rPr>
              <a:t>     4     3     3     4     4     3</a:t>
            </a:r>
          </a:p>
          <a:p>
            <a:pPr marL="457200" indent="-457200"/>
            <a:r>
              <a:rPr lang="en-US" sz="1600" dirty="0">
                <a:latin typeface="Arial" pitchFamily="34" charset="0"/>
                <a:cs typeface="Arial" pitchFamily="34" charset="0"/>
              </a:rPr>
              <a:t>     2     1     1     2     2     1</a:t>
            </a:r>
          </a:p>
          <a:p>
            <a:pPr marL="457200" indent="-457200"/>
            <a:r>
              <a:rPr lang="en-US" sz="1600" dirty="0">
                <a:latin typeface="Arial" pitchFamily="34" charset="0"/>
                <a:cs typeface="Arial" pitchFamily="34" charset="0"/>
              </a:rPr>
              <a:t>     2     1     </a:t>
            </a:r>
            <a:r>
              <a:rPr lang="en-US" sz="1600" b="1" dirty="0">
                <a:latin typeface="Arial" pitchFamily="34" charset="0"/>
                <a:cs typeface="Arial" pitchFamily="34" charset="0"/>
              </a:rPr>
              <a:t>1     2</a:t>
            </a:r>
            <a:r>
              <a:rPr lang="en-US" sz="1600" dirty="0">
                <a:latin typeface="Arial" pitchFamily="34" charset="0"/>
                <a:cs typeface="Arial" pitchFamily="34" charset="0"/>
              </a:rPr>
              <a:t>     2     1</a:t>
            </a:r>
          </a:p>
          <a:p>
            <a:pPr marL="457200" indent="-457200"/>
            <a:r>
              <a:rPr lang="en-US" sz="1600" dirty="0">
                <a:latin typeface="Arial" pitchFamily="34" charset="0"/>
                <a:cs typeface="Arial" pitchFamily="34" charset="0"/>
              </a:rPr>
              <a:t>     4     3     </a:t>
            </a:r>
            <a:r>
              <a:rPr lang="en-US" sz="1600" b="1" dirty="0">
                <a:latin typeface="Arial" pitchFamily="34" charset="0"/>
                <a:cs typeface="Arial" pitchFamily="34" charset="0"/>
              </a:rPr>
              <a:t>3     4</a:t>
            </a:r>
            <a:r>
              <a:rPr lang="en-US" sz="1600" dirty="0">
                <a:latin typeface="Arial" pitchFamily="34" charset="0"/>
                <a:cs typeface="Arial" pitchFamily="34" charset="0"/>
              </a:rPr>
              <a:t>     4     3</a:t>
            </a:r>
          </a:p>
          <a:p>
            <a:pPr marL="457200" indent="-457200"/>
            <a:r>
              <a:rPr lang="en-US" sz="1600" dirty="0">
                <a:latin typeface="Arial" pitchFamily="34" charset="0"/>
                <a:cs typeface="Arial" pitchFamily="34" charset="0"/>
              </a:rPr>
              <a:t>     4     3     3     4     4     3</a:t>
            </a:r>
          </a:p>
          <a:p>
            <a:pPr marL="457200" indent="-457200"/>
            <a:r>
              <a:rPr lang="en-US" sz="1600" dirty="0">
                <a:latin typeface="Arial" pitchFamily="34" charset="0"/>
                <a:cs typeface="Arial" pitchFamily="34" charset="0"/>
              </a:rPr>
              <a:t>     2     1     1     2     2     1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anim calcmode="lin" valueType="num">
                                      <p:cBhvr additive="base">
                                        <p:cTn id="1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anim calcmode="lin" valueType="num">
                                      <p:cBhvr additive="base">
                                        <p:cTn id="1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anim calcmode="lin" valueType="num">
                                      <p:cBhvr additive="base">
                                        <p:cTn id="1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8" end="8"/>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anim calcmode="lin" valueType="num">
                                      <p:cBhvr additive="base">
                                        <p:cTn id="23"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9" end="9"/>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anim calcmode="lin" valueType="num">
                                      <p:cBhvr additive="base">
                                        <p:cTn id="27"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10" end="1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anim calcmode="lin" valueType="num">
                                      <p:cBhvr additive="base">
                                        <p:cTn id="31" dur="500" fill="hold"/>
                                        <p:tgtEl>
                                          <p:spTgt spid="6">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1" end="11"/>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anim calcmode="lin" valueType="num">
                                      <p:cBhvr additive="base">
                                        <p:cTn id="35"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anim calcmode="lin" valueType="num">
                                      <p:cBhvr additive="base">
                                        <p:cTn id="41" dur="500" fill="hold"/>
                                        <p:tgtEl>
                                          <p:spTgt spid="6">
                                            <p:txEl>
                                              <p:pRg st="13" end="1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13" end="1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6">
                                            <p:txEl>
                                              <p:pRg st="14" end="14"/>
                                            </p:txEl>
                                          </p:spTgt>
                                        </p:tgtEl>
                                        <p:attrNameLst>
                                          <p:attrName>style.visibility</p:attrName>
                                        </p:attrNameLst>
                                      </p:cBhvr>
                                      <p:to>
                                        <p:strVal val="visible"/>
                                      </p:to>
                                    </p:set>
                                    <p:anim calcmode="lin" valueType="num">
                                      <p:cBhvr additive="base">
                                        <p:cTn id="45"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14" end="14"/>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15" end="15"/>
                                            </p:txEl>
                                          </p:spTgt>
                                        </p:tgtEl>
                                        <p:attrNameLst>
                                          <p:attrName>style.visibility</p:attrName>
                                        </p:attrNameLst>
                                      </p:cBhvr>
                                      <p:to>
                                        <p:strVal val="visible"/>
                                      </p:to>
                                    </p:set>
                                    <p:anim calcmode="lin" valueType="num">
                                      <p:cBhvr additive="base">
                                        <p:cTn id="49"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5" end="1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xEl>
                                              <p:pRg st="16" end="16"/>
                                            </p:txEl>
                                          </p:spTgt>
                                        </p:tgtEl>
                                        <p:attrNameLst>
                                          <p:attrName>style.visibility</p:attrName>
                                        </p:attrNameLst>
                                      </p:cBhvr>
                                      <p:to>
                                        <p:strVal val="visible"/>
                                      </p:to>
                                    </p:set>
                                    <p:anim calcmode="lin" valueType="num">
                                      <p:cBhvr additive="base">
                                        <p:cTn id="53"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16" end="16"/>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
                                            <p:txEl>
                                              <p:pRg st="17" end="17"/>
                                            </p:txEl>
                                          </p:spTgt>
                                        </p:tgtEl>
                                        <p:attrNameLst>
                                          <p:attrName>style.visibility</p:attrName>
                                        </p:attrNameLst>
                                      </p:cBhvr>
                                      <p:to>
                                        <p:strVal val="visible"/>
                                      </p:to>
                                    </p:set>
                                    <p:anim calcmode="lin" valueType="num">
                                      <p:cBhvr additive="base">
                                        <p:cTn id="57"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7" end="17"/>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anim calcmode="lin" valueType="num">
                                      <p:cBhvr additive="base">
                                        <p:cTn id="61" dur="500" fill="hold"/>
                                        <p:tgtEl>
                                          <p:spTgt spid="6">
                                            <p:txEl>
                                              <p:pRg st="18" end="1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18" end="18"/>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6">
                                            <p:txEl>
                                              <p:pRg st="19" end="19"/>
                                            </p:txEl>
                                          </p:spTgt>
                                        </p:tgtEl>
                                        <p:attrNameLst>
                                          <p:attrName>style.visibility</p:attrName>
                                        </p:attrNameLst>
                                      </p:cBhvr>
                                      <p:to>
                                        <p:strVal val="visible"/>
                                      </p:to>
                                    </p:set>
                                    <p:anim calcmode="lin" valueType="num">
                                      <p:cBhvr additive="base">
                                        <p:cTn id="65" dur="500" fill="hold"/>
                                        <p:tgtEl>
                                          <p:spTgt spid="6">
                                            <p:txEl>
                                              <p:pRg st="19" end="19"/>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6">
                                            <p:txEl>
                                              <p:pRg st="19" end="19"/>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6">
                                            <p:txEl>
                                              <p:pRg st="20" end="20"/>
                                            </p:txEl>
                                          </p:spTgt>
                                        </p:tgtEl>
                                        <p:attrNameLst>
                                          <p:attrName>style.visibility</p:attrName>
                                        </p:attrNameLst>
                                      </p:cBhvr>
                                      <p:to>
                                        <p:strVal val="visible"/>
                                      </p:to>
                                    </p:set>
                                    <p:anim calcmode="lin" valueType="num">
                                      <p:cBhvr additive="base">
                                        <p:cTn id="69" dur="500" fill="hold"/>
                                        <p:tgtEl>
                                          <p:spTgt spid="6">
                                            <p:txEl>
                                              <p:pRg st="20" end="2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txEl>
                                              <p:pRg st="20" end="20"/>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30404">
                                            <p:txEl>
                                              <p:pRg st="0" end="0"/>
                                            </p:txEl>
                                          </p:spTgt>
                                        </p:tgtEl>
                                        <p:attrNameLst>
                                          <p:attrName>style.visibility</p:attrName>
                                        </p:attrNameLst>
                                      </p:cBhvr>
                                      <p:to>
                                        <p:strVal val="visible"/>
                                      </p:to>
                                    </p:set>
                                    <p:anim calcmode="lin" valueType="num">
                                      <p:cBhvr additive="base">
                                        <p:cTn id="75" dur="500" fill="hold"/>
                                        <p:tgtEl>
                                          <p:spTgt spid="230404">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230404">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30404">
                                            <p:txEl>
                                              <p:pRg st="1" end="1"/>
                                            </p:txEl>
                                          </p:spTgt>
                                        </p:tgtEl>
                                        <p:attrNameLst>
                                          <p:attrName>style.visibility</p:attrName>
                                        </p:attrNameLst>
                                      </p:cBhvr>
                                      <p:to>
                                        <p:strVal val="visible"/>
                                      </p:to>
                                    </p:set>
                                    <p:anim calcmode="lin" valueType="num">
                                      <p:cBhvr additive="base">
                                        <p:cTn id="79" dur="500" fill="hold"/>
                                        <p:tgtEl>
                                          <p:spTgt spid="230404">
                                            <p:txEl>
                                              <p:pRg st="1" end="1"/>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30404">
                                            <p:txEl>
                                              <p:pRg st="1" end="1"/>
                                            </p:txEl>
                                          </p:spTgt>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30404">
                                            <p:txEl>
                                              <p:pRg st="2" end="2"/>
                                            </p:txEl>
                                          </p:spTgt>
                                        </p:tgtEl>
                                        <p:attrNameLst>
                                          <p:attrName>style.visibility</p:attrName>
                                        </p:attrNameLst>
                                      </p:cBhvr>
                                      <p:to>
                                        <p:strVal val="visible"/>
                                      </p:to>
                                    </p:set>
                                    <p:anim calcmode="lin" valueType="num">
                                      <p:cBhvr additive="base">
                                        <p:cTn id="83" dur="500" fill="hold"/>
                                        <p:tgtEl>
                                          <p:spTgt spid="230404">
                                            <p:txEl>
                                              <p:pRg st="2" end="2"/>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230404">
                                            <p:txEl>
                                              <p:pRg st="2" end="2"/>
                                            </p:txEl>
                                          </p:spTgt>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230404">
                                            <p:txEl>
                                              <p:pRg st="3" end="3"/>
                                            </p:txEl>
                                          </p:spTgt>
                                        </p:tgtEl>
                                        <p:attrNameLst>
                                          <p:attrName>style.visibility</p:attrName>
                                        </p:attrNameLst>
                                      </p:cBhvr>
                                      <p:to>
                                        <p:strVal val="visible"/>
                                      </p:to>
                                    </p:set>
                                    <p:anim calcmode="lin" valueType="num">
                                      <p:cBhvr additive="base">
                                        <p:cTn id="87" dur="500" fill="hold"/>
                                        <p:tgtEl>
                                          <p:spTgt spid="230404">
                                            <p:txEl>
                                              <p:pRg st="3" end="3"/>
                                            </p:txEl>
                                          </p:spTgt>
                                        </p:tgtEl>
                                        <p:attrNameLst>
                                          <p:attrName>ppt_x</p:attrName>
                                        </p:attrNameLst>
                                      </p:cBhvr>
                                      <p:tavLst>
                                        <p:tav tm="0">
                                          <p:val>
                                            <p:strVal val="#ppt_x"/>
                                          </p:val>
                                        </p:tav>
                                        <p:tav tm="100000">
                                          <p:val>
                                            <p:strVal val="#ppt_x"/>
                                          </p:val>
                                        </p:tav>
                                      </p:tavLst>
                                    </p:anim>
                                    <p:anim calcmode="lin" valueType="num">
                                      <p:cBhvr additive="base">
                                        <p:cTn id="88" dur="500" fill="hold"/>
                                        <p:tgtEl>
                                          <p:spTgt spid="230404">
                                            <p:txEl>
                                              <p:pRg st="3" end="3"/>
                                            </p:txEl>
                                          </p:spTgt>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30404">
                                            <p:txEl>
                                              <p:pRg st="4" end="4"/>
                                            </p:txEl>
                                          </p:spTgt>
                                        </p:tgtEl>
                                        <p:attrNameLst>
                                          <p:attrName>style.visibility</p:attrName>
                                        </p:attrNameLst>
                                      </p:cBhvr>
                                      <p:to>
                                        <p:strVal val="visible"/>
                                      </p:to>
                                    </p:set>
                                    <p:anim calcmode="lin" valueType="num">
                                      <p:cBhvr additive="base">
                                        <p:cTn id="91" dur="500" fill="hold"/>
                                        <p:tgtEl>
                                          <p:spTgt spid="230404">
                                            <p:txEl>
                                              <p:pRg st="4" end="4"/>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30404">
                                            <p:txEl>
                                              <p:pRg st="4" end="4"/>
                                            </p:txEl>
                                          </p:spTgt>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230404">
                                            <p:txEl>
                                              <p:pRg st="5" end="5"/>
                                            </p:txEl>
                                          </p:spTgt>
                                        </p:tgtEl>
                                        <p:attrNameLst>
                                          <p:attrName>style.visibility</p:attrName>
                                        </p:attrNameLst>
                                      </p:cBhvr>
                                      <p:to>
                                        <p:strVal val="visible"/>
                                      </p:to>
                                    </p:set>
                                    <p:anim calcmode="lin" valueType="num">
                                      <p:cBhvr additive="base">
                                        <p:cTn id="95" dur="500" fill="hold"/>
                                        <p:tgtEl>
                                          <p:spTgt spid="230404">
                                            <p:txEl>
                                              <p:pRg st="5" end="5"/>
                                            </p:txEl>
                                          </p:spTgt>
                                        </p:tgtEl>
                                        <p:attrNameLst>
                                          <p:attrName>ppt_x</p:attrName>
                                        </p:attrNameLst>
                                      </p:cBhvr>
                                      <p:tavLst>
                                        <p:tav tm="0">
                                          <p:val>
                                            <p:strVal val="#ppt_x"/>
                                          </p:val>
                                        </p:tav>
                                        <p:tav tm="100000">
                                          <p:val>
                                            <p:strVal val="#ppt_x"/>
                                          </p:val>
                                        </p:tav>
                                      </p:tavLst>
                                    </p:anim>
                                    <p:anim calcmode="lin" valueType="num">
                                      <p:cBhvr additive="base">
                                        <p:cTn id="96" dur="500" fill="hold"/>
                                        <p:tgtEl>
                                          <p:spTgt spid="230404">
                                            <p:txEl>
                                              <p:pRg st="5" end="5"/>
                                            </p:txEl>
                                          </p:spTgt>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230404">
                                            <p:txEl>
                                              <p:pRg st="6" end="6"/>
                                            </p:txEl>
                                          </p:spTgt>
                                        </p:tgtEl>
                                        <p:attrNameLst>
                                          <p:attrName>style.visibility</p:attrName>
                                        </p:attrNameLst>
                                      </p:cBhvr>
                                      <p:to>
                                        <p:strVal val="visible"/>
                                      </p:to>
                                    </p:set>
                                    <p:anim calcmode="lin" valueType="num">
                                      <p:cBhvr additive="base">
                                        <p:cTn id="99" dur="500" fill="hold"/>
                                        <p:tgtEl>
                                          <p:spTgt spid="230404">
                                            <p:txEl>
                                              <p:pRg st="6" end="6"/>
                                            </p:txEl>
                                          </p:spTgt>
                                        </p:tgtEl>
                                        <p:attrNameLst>
                                          <p:attrName>ppt_x</p:attrName>
                                        </p:attrNameLst>
                                      </p:cBhvr>
                                      <p:tavLst>
                                        <p:tav tm="0">
                                          <p:val>
                                            <p:strVal val="#ppt_x"/>
                                          </p:val>
                                        </p:tav>
                                        <p:tav tm="100000">
                                          <p:val>
                                            <p:strVal val="#ppt_x"/>
                                          </p:val>
                                        </p:tav>
                                      </p:tavLst>
                                    </p:anim>
                                    <p:anim calcmode="lin" valueType="num">
                                      <p:cBhvr additive="base">
                                        <p:cTn id="100" dur="500" fill="hold"/>
                                        <p:tgtEl>
                                          <p:spTgt spid="230404">
                                            <p:txEl>
                                              <p:pRg st="6" end="6"/>
                                            </p:txEl>
                                          </p:spTgt>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230404">
                                            <p:txEl>
                                              <p:pRg st="7" end="7"/>
                                            </p:txEl>
                                          </p:spTgt>
                                        </p:tgtEl>
                                        <p:attrNameLst>
                                          <p:attrName>style.visibility</p:attrName>
                                        </p:attrNameLst>
                                      </p:cBhvr>
                                      <p:to>
                                        <p:strVal val="visible"/>
                                      </p:to>
                                    </p:set>
                                    <p:anim calcmode="lin" valueType="num">
                                      <p:cBhvr additive="base">
                                        <p:cTn id="103" dur="500" fill="hold"/>
                                        <p:tgtEl>
                                          <p:spTgt spid="230404">
                                            <p:txEl>
                                              <p:pRg st="7" end="7"/>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23040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nodeType="clickEffect">
                                  <p:stCondLst>
                                    <p:cond delay="0"/>
                                  </p:stCondLst>
                                  <p:childTnLst>
                                    <p:set>
                                      <p:cBhvr>
                                        <p:cTn id="108" dur="1" fill="hold">
                                          <p:stCondLst>
                                            <p:cond delay="0"/>
                                          </p:stCondLst>
                                        </p:cTn>
                                        <p:tgtEl>
                                          <p:spTgt spid="230404">
                                            <p:txEl>
                                              <p:pRg st="8" end="8"/>
                                            </p:txEl>
                                          </p:spTgt>
                                        </p:tgtEl>
                                        <p:attrNameLst>
                                          <p:attrName>style.visibility</p:attrName>
                                        </p:attrNameLst>
                                      </p:cBhvr>
                                      <p:to>
                                        <p:strVal val="visible"/>
                                      </p:to>
                                    </p:set>
                                    <p:anim calcmode="lin" valueType="num">
                                      <p:cBhvr additive="base">
                                        <p:cTn id="109" dur="500" fill="hold"/>
                                        <p:tgtEl>
                                          <p:spTgt spid="230404">
                                            <p:txEl>
                                              <p:pRg st="8" end="8"/>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30404">
                                            <p:txEl>
                                              <p:pRg st="8" end="8"/>
                                            </p:txEl>
                                          </p:spTgt>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230404">
                                            <p:txEl>
                                              <p:pRg st="9" end="9"/>
                                            </p:txEl>
                                          </p:spTgt>
                                        </p:tgtEl>
                                        <p:attrNameLst>
                                          <p:attrName>style.visibility</p:attrName>
                                        </p:attrNameLst>
                                      </p:cBhvr>
                                      <p:to>
                                        <p:strVal val="visible"/>
                                      </p:to>
                                    </p:set>
                                    <p:anim calcmode="lin" valueType="num">
                                      <p:cBhvr additive="base">
                                        <p:cTn id="113" dur="500" fill="hold"/>
                                        <p:tgtEl>
                                          <p:spTgt spid="230404">
                                            <p:txEl>
                                              <p:pRg st="9" end="9"/>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230404">
                                            <p:txEl>
                                              <p:pRg st="9" end="9"/>
                                            </p:txEl>
                                          </p:spTgt>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230404">
                                            <p:txEl>
                                              <p:pRg st="10" end="10"/>
                                            </p:txEl>
                                          </p:spTgt>
                                        </p:tgtEl>
                                        <p:attrNameLst>
                                          <p:attrName>style.visibility</p:attrName>
                                        </p:attrNameLst>
                                      </p:cBhvr>
                                      <p:to>
                                        <p:strVal val="visible"/>
                                      </p:to>
                                    </p:set>
                                    <p:anim calcmode="lin" valueType="num">
                                      <p:cBhvr additive="base">
                                        <p:cTn id="117" dur="500" fill="hold"/>
                                        <p:tgtEl>
                                          <p:spTgt spid="230404">
                                            <p:txEl>
                                              <p:pRg st="10" end="1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30404">
                                            <p:txEl>
                                              <p:pRg st="10" end="10"/>
                                            </p:txEl>
                                          </p:spTgt>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230404">
                                            <p:txEl>
                                              <p:pRg st="11" end="11"/>
                                            </p:txEl>
                                          </p:spTgt>
                                        </p:tgtEl>
                                        <p:attrNameLst>
                                          <p:attrName>style.visibility</p:attrName>
                                        </p:attrNameLst>
                                      </p:cBhvr>
                                      <p:to>
                                        <p:strVal val="visible"/>
                                      </p:to>
                                    </p:set>
                                    <p:anim calcmode="lin" valueType="num">
                                      <p:cBhvr additive="base">
                                        <p:cTn id="121" dur="500" fill="hold"/>
                                        <p:tgtEl>
                                          <p:spTgt spid="230404">
                                            <p:txEl>
                                              <p:pRg st="11" end="11"/>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230404">
                                            <p:txEl>
                                              <p:pRg st="11" end="11"/>
                                            </p:txEl>
                                          </p:spTgt>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230404">
                                            <p:txEl>
                                              <p:pRg st="12" end="12"/>
                                            </p:txEl>
                                          </p:spTgt>
                                        </p:tgtEl>
                                        <p:attrNameLst>
                                          <p:attrName>style.visibility</p:attrName>
                                        </p:attrNameLst>
                                      </p:cBhvr>
                                      <p:to>
                                        <p:strVal val="visible"/>
                                      </p:to>
                                    </p:set>
                                    <p:anim calcmode="lin" valueType="num">
                                      <p:cBhvr additive="base">
                                        <p:cTn id="125" dur="500" fill="hold"/>
                                        <p:tgtEl>
                                          <p:spTgt spid="230404">
                                            <p:txEl>
                                              <p:pRg st="12" end="12"/>
                                            </p:txEl>
                                          </p:spTgt>
                                        </p:tgtEl>
                                        <p:attrNameLst>
                                          <p:attrName>ppt_x</p:attrName>
                                        </p:attrNameLst>
                                      </p:cBhvr>
                                      <p:tavLst>
                                        <p:tav tm="0">
                                          <p:val>
                                            <p:strVal val="#ppt_x"/>
                                          </p:val>
                                        </p:tav>
                                        <p:tav tm="100000">
                                          <p:val>
                                            <p:strVal val="#ppt_x"/>
                                          </p:val>
                                        </p:tav>
                                      </p:tavLst>
                                    </p:anim>
                                    <p:anim calcmode="lin" valueType="num">
                                      <p:cBhvr additive="base">
                                        <p:cTn id="126" dur="500" fill="hold"/>
                                        <p:tgtEl>
                                          <p:spTgt spid="230404">
                                            <p:txEl>
                                              <p:pRg st="12" end="12"/>
                                            </p:txEl>
                                          </p:spTgt>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230404">
                                            <p:txEl>
                                              <p:pRg st="13" end="13"/>
                                            </p:txEl>
                                          </p:spTgt>
                                        </p:tgtEl>
                                        <p:attrNameLst>
                                          <p:attrName>style.visibility</p:attrName>
                                        </p:attrNameLst>
                                      </p:cBhvr>
                                      <p:to>
                                        <p:strVal val="visible"/>
                                      </p:to>
                                    </p:set>
                                    <p:anim calcmode="lin" valueType="num">
                                      <p:cBhvr additive="base">
                                        <p:cTn id="129" dur="500" fill="hold"/>
                                        <p:tgtEl>
                                          <p:spTgt spid="230404">
                                            <p:txEl>
                                              <p:pRg st="13" end="13"/>
                                            </p:txEl>
                                          </p:spTgt>
                                        </p:tgtEl>
                                        <p:attrNameLst>
                                          <p:attrName>ppt_x</p:attrName>
                                        </p:attrNameLst>
                                      </p:cBhvr>
                                      <p:tavLst>
                                        <p:tav tm="0">
                                          <p:val>
                                            <p:strVal val="#ppt_x"/>
                                          </p:val>
                                        </p:tav>
                                        <p:tav tm="100000">
                                          <p:val>
                                            <p:strVal val="#ppt_x"/>
                                          </p:val>
                                        </p:tav>
                                      </p:tavLst>
                                    </p:anim>
                                    <p:anim calcmode="lin" valueType="num">
                                      <p:cBhvr additive="base">
                                        <p:cTn id="130" dur="500" fill="hold"/>
                                        <p:tgtEl>
                                          <p:spTgt spid="230404">
                                            <p:txEl>
                                              <p:pRg st="13" end="13"/>
                                            </p:txEl>
                                          </p:spTgt>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230404">
                                            <p:txEl>
                                              <p:pRg st="14" end="14"/>
                                            </p:txEl>
                                          </p:spTgt>
                                        </p:tgtEl>
                                        <p:attrNameLst>
                                          <p:attrName>style.visibility</p:attrName>
                                        </p:attrNameLst>
                                      </p:cBhvr>
                                      <p:to>
                                        <p:strVal val="visible"/>
                                      </p:to>
                                    </p:set>
                                    <p:anim calcmode="lin" valueType="num">
                                      <p:cBhvr additive="base">
                                        <p:cTn id="133" dur="500" fill="hold"/>
                                        <p:tgtEl>
                                          <p:spTgt spid="230404">
                                            <p:txEl>
                                              <p:pRg st="14" end="14"/>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230404">
                                            <p:txEl>
                                              <p:pRg st="14" end="14"/>
                                            </p:txEl>
                                          </p:spTgt>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230404">
                                            <p:txEl>
                                              <p:pRg st="15" end="15"/>
                                            </p:txEl>
                                          </p:spTgt>
                                        </p:tgtEl>
                                        <p:attrNameLst>
                                          <p:attrName>style.visibility</p:attrName>
                                        </p:attrNameLst>
                                      </p:cBhvr>
                                      <p:to>
                                        <p:strVal val="visible"/>
                                      </p:to>
                                    </p:set>
                                    <p:anim calcmode="lin" valueType="num">
                                      <p:cBhvr additive="base">
                                        <p:cTn id="137" dur="500" fill="hold"/>
                                        <p:tgtEl>
                                          <p:spTgt spid="230404">
                                            <p:txEl>
                                              <p:pRg st="15" end="15"/>
                                            </p:txEl>
                                          </p:spTgt>
                                        </p:tgtEl>
                                        <p:attrNameLst>
                                          <p:attrName>ppt_x</p:attrName>
                                        </p:attrNameLst>
                                      </p:cBhvr>
                                      <p:tavLst>
                                        <p:tav tm="0">
                                          <p:val>
                                            <p:strVal val="#ppt_x"/>
                                          </p:val>
                                        </p:tav>
                                        <p:tav tm="100000">
                                          <p:val>
                                            <p:strVal val="#ppt_x"/>
                                          </p:val>
                                        </p:tav>
                                      </p:tavLst>
                                    </p:anim>
                                    <p:anim calcmode="lin" valueType="num">
                                      <p:cBhvr additive="base">
                                        <p:cTn id="138" dur="500" fill="hold"/>
                                        <p:tgtEl>
                                          <p:spTgt spid="230404">
                                            <p:txEl>
                                              <p:pRg st="15" end="1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ChangeArrowheads="1"/>
          </p:cNvSpPr>
          <p:nvPr/>
        </p:nvSpPr>
        <p:spPr bwMode="auto">
          <a:xfrm>
            <a:off x="2830513" y="579439"/>
            <a:ext cx="7734300" cy="579437"/>
          </a:xfrm>
          <a:prstGeom prst="rect">
            <a:avLst/>
          </a:prstGeom>
          <a:noFill/>
          <a:ln w="9525">
            <a:noFill/>
            <a:miter lim="800000"/>
            <a:headEnd/>
            <a:tailEnd/>
          </a:ln>
          <a:effectLst/>
        </p:spPr>
        <p:txBody>
          <a:bodyPr>
            <a:spAutoFit/>
          </a:bodyPr>
          <a:lstStyle/>
          <a:p>
            <a:pPr algn="ctr"/>
            <a:r>
              <a:rPr lang="en-US" sz="3200">
                <a:solidFill>
                  <a:srgbClr val="008000"/>
                </a:solidFill>
              </a:rPr>
              <a:t>Spatial Filtering (Neighborhood Processing)</a:t>
            </a:r>
          </a:p>
        </p:txBody>
      </p:sp>
      <p:sp>
        <p:nvSpPr>
          <p:cNvPr id="230403" name="Text Box 3"/>
          <p:cNvSpPr txBox="1">
            <a:spLocks noChangeArrowheads="1"/>
          </p:cNvSpPr>
          <p:nvPr/>
        </p:nvSpPr>
        <p:spPr bwMode="auto">
          <a:xfrm>
            <a:off x="1603376" y="1471614"/>
            <a:ext cx="3597275" cy="604837"/>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a:t>Linear Spatial Filtering:</a:t>
            </a:r>
            <a:endParaRPr lang="en-US" sz="2800">
              <a:latin typeface="宋体" pitchFamily="2" charset="-122"/>
            </a:endParaRPr>
          </a:p>
        </p:txBody>
      </p:sp>
      <p:sp>
        <p:nvSpPr>
          <p:cNvPr id="230404" name="Rectangle 4"/>
          <p:cNvSpPr>
            <a:spLocks noChangeArrowheads="1"/>
          </p:cNvSpPr>
          <p:nvPr/>
        </p:nvSpPr>
        <p:spPr bwMode="auto">
          <a:xfrm>
            <a:off x="1676401" y="2416175"/>
            <a:ext cx="6442075" cy="4462760"/>
          </a:xfrm>
          <a:prstGeom prst="rect">
            <a:avLst/>
          </a:prstGeom>
          <a:noFill/>
          <a:ln w="9525" algn="ctr">
            <a:noFill/>
            <a:miter lim="800000"/>
            <a:headEnd/>
            <a:tailEnd/>
          </a:ln>
          <a:effectLst/>
        </p:spPr>
        <p:txBody>
          <a:bodyPr>
            <a:spAutoFit/>
          </a:bodyPr>
          <a:lstStyle/>
          <a:p>
            <a:pPr marL="457200" indent="-457200"/>
            <a:r>
              <a:rPr lang="en-US" dirty="0">
                <a:latin typeface="宋体" pitchFamily="2" charset="-122"/>
              </a:rPr>
              <a:t>&gt;&gt; f = </a:t>
            </a:r>
            <a:r>
              <a:rPr lang="en-US" dirty="0" err="1">
                <a:latin typeface="宋体" pitchFamily="2" charset="-122"/>
              </a:rPr>
              <a:t>imread</a:t>
            </a:r>
            <a:r>
              <a:rPr lang="en-US" dirty="0">
                <a:latin typeface="宋体" pitchFamily="2" charset="-122"/>
              </a:rPr>
              <a:t>(</a:t>
            </a:r>
            <a:r>
              <a:rPr lang="en-US" dirty="0"/>
              <a:t>'</a:t>
            </a:r>
            <a:r>
              <a:rPr lang="en-US" dirty="0" err="1">
                <a:latin typeface="宋体" pitchFamily="2" charset="-122"/>
              </a:rPr>
              <a:t>boxes.tif</a:t>
            </a:r>
            <a:r>
              <a:rPr lang="en-US" dirty="0"/>
              <a:t>'</a:t>
            </a:r>
            <a:r>
              <a:rPr lang="en-US" dirty="0">
                <a:latin typeface="宋体" pitchFamily="2" charset="-122"/>
              </a:rPr>
              <a:t>); </a:t>
            </a:r>
          </a:p>
          <a:p>
            <a:pPr marL="457200" indent="-457200"/>
            <a:r>
              <a:rPr lang="en-US" dirty="0">
                <a:latin typeface="宋体" pitchFamily="2" charset="-122"/>
              </a:rPr>
              <a:t>&gt;&gt; class(f)</a:t>
            </a:r>
          </a:p>
          <a:p>
            <a:pPr marL="457200" indent="-457200"/>
            <a:r>
              <a:rPr lang="en-US" dirty="0" err="1">
                <a:latin typeface="宋体" pitchFamily="2" charset="-122"/>
              </a:rPr>
              <a:t>ans</a:t>
            </a:r>
            <a:r>
              <a:rPr lang="en-US" dirty="0">
                <a:latin typeface="宋体" pitchFamily="2" charset="-122"/>
              </a:rPr>
              <a:t> =</a:t>
            </a:r>
          </a:p>
          <a:p>
            <a:pPr marL="457200" indent="-457200"/>
            <a:r>
              <a:rPr lang="en-US" dirty="0">
                <a:latin typeface="宋体" pitchFamily="2" charset="-122"/>
              </a:rPr>
              <a:t>	uint8</a:t>
            </a:r>
          </a:p>
          <a:p>
            <a:pPr marL="457200" indent="-457200"/>
            <a:r>
              <a:rPr lang="en-US" dirty="0">
                <a:latin typeface="宋体" pitchFamily="2" charset="-122"/>
              </a:rPr>
              <a:t>&gt;&gt; w = ones(31);</a:t>
            </a:r>
          </a:p>
          <a:p>
            <a:pPr marL="457200" indent="-457200"/>
            <a:r>
              <a:rPr lang="en-US" dirty="0">
                <a:latin typeface="宋体" pitchFamily="2" charset="-122"/>
              </a:rPr>
              <a:t>&gt;&gt; g = </a:t>
            </a:r>
            <a:r>
              <a:rPr lang="en-US" dirty="0" err="1">
                <a:latin typeface="宋体" pitchFamily="2" charset="-122"/>
              </a:rPr>
              <a:t>imfilter</a:t>
            </a:r>
            <a:r>
              <a:rPr lang="en-US" dirty="0">
                <a:latin typeface="宋体" pitchFamily="2" charset="-122"/>
              </a:rPr>
              <a:t>(f, w);</a:t>
            </a:r>
          </a:p>
          <a:p>
            <a:pPr marL="457200" indent="-457200"/>
            <a:r>
              <a:rPr lang="en-US" dirty="0">
                <a:latin typeface="宋体" pitchFamily="2" charset="-122"/>
              </a:rPr>
              <a:t>&gt;&gt; </a:t>
            </a:r>
            <a:r>
              <a:rPr lang="en-US" dirty="0" err="1">
                <a:latin typeface="宋体" pitchFamily="2" charset="-122"/>
              </a:rPr>
              <a:t>imshow</a:t>
            </a:r>
            <a:r>
              <a:rPr lang="en-US" dirty="0">
                <a:latin typeface="宋体" pitchFamily="2" charset="-122"/>
              </a:rPr>
              <a:t>(f), figure, </a:t>
            </a:r>
            <a:r>
              <a:rPr lang="en-US" dirty="0" err="1">
                <a:latin typeface="宋体" pitchFamily="2" charset="-122"/>
              </a:rPr>
              <a:t>imshow</a:t>
            </a:r>
            <a:r>
              <a:rPr lang="en-US" dirty="0">
                <a:latin typeface="宋体" pitchFamily="2" charset="-122"/>
              </a:rPr>
              <a:t>(g, [ ])         </a:t>
            </a:r>
            <a:r>
              <a:rPr lang="en-US" dirty="0">
                <a:solidFill>
                  <a:srgbClr val="FF0000"/>
                </a:solidFill>
              </a:rPr>
              <a:t>Why?</a:t>
            </a:r>
          </a:p>
          <a:p>
            <a:pPr marL="457200" indent="-457200"/>
            <a:endParaRPr lang="en-US" sz="1200" dirty="0">
              <a:latin typeface="宋体" pitchFamily="2" charset="-122"/>
            </a:endParaRPr>
          </a:p>
          <a:p>
            <a:pPr marL="457200" indent="-457200"/>
            <a:r>
              <a:rPr lang="en-US" dirty="0">
                <a:latin typeface="宋体" pitchFamily="2" charset="-122"/>
              </a:rPr>
              <a:t>&gt;&gt; </a:t>
            </a:r>
            <a:r>
              <a:rPr lang="en-US" dirty="0" err="1">
                <a:latin typeface="宋体" pitchFamily="2" charset="-122"/>
              </a:rPr>
              <a:t>fd</a:t>
            </a:r>
            <a:r>
              <a:rPr lang="en-US" dirty="0">
                <a:latin typeface="宋体" pitchFamily="2" charset="-122"/>
              </a:rPr>
              <a:t> = im2double(f);</a:t>
            </a:r>
          </a:p>
          <a:p>
            <a:pPr marL="457200" indent="-457200"/>
            <a:r>
              <a:rPr lang="en-US" dirty="0">
                <a:latin typeface="宋体" pitchFamily="2" charset="-122"/>
              </a:rPr>
              <a:t>&gt;&gt; </a:t>
            </a:r>
            <a:r>
              <a:rPr lang="en-US" dirty="0" err="1">
                <a:latin typeface="宋体" pitchFamily="2" charset="-122"/>
              </a:rPr>
              <a:t>gd</a:t>
            </a:r>
            <a:r>
              <a:rPr lang="en-US" dirty="0">
                <a:latin typeface="宋体" pitchFamily="2" charset="-122"/>
              </a:rPr>
              <a:t> = </a:t>
            </a:r>
            <a:r>
              <a:rPr lang="en-US" dirty="0" err="1">
                <a:latin typeface="宋体" pitchFamily="2" charset="-122"/>
              </a:rPr>
              <a:t>imfilter</a:t>
            </a:r>
            <a:r>
              <a:rPr lang="en-US" dirty="0">
                <a:latin typeface="宋体" pitchFamily="2" charset="-122"/>
              </a:rPr>
              <a:t>(</a:t>
            </a:r>
            <a:r>
              <a:rPr lang="en-US" dirty="0" err="1">
                <a:latin typeface="宋体" pitchFamily="2" charset="-122"/>
              </a:rPr>
              <a:t>fd</a:t>
            </a:r>
            <a:r>
              <a:rPr lang="en-US" dirty="0">
                <a:latin typeface="宋体" pitchFamily="2" charset="-122"/>
              </a:rPr>
              <a:t>, w);</a:t>
            </a:r>
          </a:p>
          <a:p>
            <a:pPr marL="457200" indent="-457200"/>
            <a:r>
              <a:rPr lang="en-US" dirty="0">
                <a:latin typeface="宋体" pitchFamily="2" charset="-122"/>
              </a:rPr>
              <a:t>&gt;&gt; </a:t>
            </a:r>
            <a:r>
              <a:rPr lang="en-US" dirty="0" err="1">
                <a:latin typeface="宋体" pitchFamily="2" charset="-122"/>
              </a:rPr>
              <a:t>imshow</a:t>
            </a:r>
            <a:r>
              <a:rPr lang="en-US" dirty="0">
                <a:latin typeface="宋体" pitchFamily="2" charset="-122"/>
              </a:rPr>
              <a:t>(</a:t>
            </a:r>
            <a:r>
              <a:rPr lang="en-US" dirty="0" err="1">
                <a:latin typeface="宋体" pitchFamily="2" charset="-122"/>
              </a:rPr>
              <a:t>fd</a:t>
            </a:r>
            <a:r>
              <a:rPr lang="en-US" dirty="0">
                <a:latin typeface="宋体" pitchFamily="2" charset="-122"/>
              </a:rPr>
              <a:t>), figure, </a:t>
            </a:r>
            <a:r>
              <a:rPr lang="en-US" dirty="0" err="1">
                <a:latin typeface="宋体" pitchFamily="2" charset="-122"/>
              </a:rPr>
              <a:t>imshow</a:t>
            </a:r>
            <a:r>
              <a:rPr lang="en-US" dirty="0">
                <a:latin typeface="宋体" pitchFamily="2" charset="-122"/>
              </a:rPr>
              <a:t>(</a:t>
            </a:r>
            <a:r>
              <a:rPr lang="en-US" dirty="0" err="1">
                <a:latin typeface="宋体" pitchFamily="2" charset="-122"/>
              </a:rPr>
              <a:t>gd</a:t>
            </a:r>
            <a:r>
              <a:rPr lang="en-US" dirty="0">
                <a:latin typeface="宋体" pitchFamily="2" charset="-122"/>
              </a:rPr>
              <a:t>, [ ])</a:t>
            </a:r>
          </a:p>
        </p:txBody>
      </p:sp>
      <p:pic>
        <p:nvPicPr>
          <p:cNvPr id="230405" name="Picture 5" descr="boxes2"/>
          <p:cNvPicPr>
            <a:picLocks noChangeAspect="1" noChangeArrowheads="1"/>
          </p:cNvPicPr>
          <p:nvPr/>
        </p:nvPicPr>
        <p:blipFill>
          <a:blip r:embed="rId2" cstate="print"/>
          <a:srcRect/>
          <a:stretch>
            <a:fillRect/>
          </a:stretch>
        </p:blipFill>
        <p:spPr bwMode="auto">
          <a:xfrm>
            <a:off x="8636000" y="5113338"/>
            <a:ext cx="1828800" cy="1617662"/>
          </a:xfrm>
          <a:prstGeom prst="rect">
            <a:avLst/>
          </a:prstGeom>
          <a:noFill/>
          <a:ln w="9525">
            <a:solidFill>
              <a:schemeClr val="tx1"/>
            </a:solidFill>
            <a:miter lim="800000"/>
            <a:headEnd/>
            <a:tailEnd/>
          </a:ln>
        </p:spPr>
      </p:pic>
      <p:pic>
        <p:nvPicPr>
          <p:cNvPr id="230406" name="Picture 6" descr="boxes1"/>
          <p:cNvPicPr>
            <a:picLocks noChangeAspect="1" noChangeArrowheads="1"/>
          </p:cNvPicPr>
          <p:nvPr/>
        </p:nvPicPr>
        <p:blipFill>
          <a:blip r:embed="rId3" cstate="print"/>
          <a:srcRect/>
          <a:stretch>
            <a:fillRect/>
          </a:stretch>
        </p:blipFill>
        <p:spPr bwMode="auto">
          <a:xfrm>
            <a:off x="8629650" y="3349626"/>
            <a:ext cx="1828800" cy="1616075"/>
          </a:xfrm>
          <a:prstGeom prst="rect">
            <a:avLst/>
          </a:prstGeom>
          <a:noFill/>
          <a:ln w="9525">
            <a:solidFill>
              <a:schemeClr val="tx1"/>
            </a:solidFill>
            <a:miter lim="800000"/>
            <a:headEnd/>
            <a:tailEnd/>
          </a:ln>
        </p:spPr>
      </p:pic>
      <p:pic>
        <p:nvPicPr>
          <p:cNvPr id="230407" name="Picture 7" descr="boxes0"/>
          <p:cNvPicPr>
            <a:picLocks noChangeAspect="1" noChangeArrowheads="1"/>
          </p:cNvPicPr>
          <p:nvPr/>
        </p:nvPicPr>
        <p:blipFill>
          <a:blip r:embed="rId4" cstate="print"/>
          <a:srcRect/>
          <a:stretch>
            <a:fillRect/>
          </a:stretch>
        </p:blipFill>
        <p:spPr bwMode="auto">
          <a:xfrm>
            <a:off x="8629650" y="1587501"/>
            <a:ext cx="1828800" cy="1617663"/>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2830513" y="461455"/>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5039751" y="929100"/>
            <a:ext cx="3531736"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1524000" y="1588925"/>
            <a:ext cx="8699500" cy="5386090"/>
          </a:xfrm>
          <a:prstGeom prst="rect">
            <a:avLst/>
          </a:prstGeom>
          <a:noFill/>
          <a:ln w="9525" algn="ctr">
            <a:noFill/>
            <a:miter lim="800000"/>
            <a:headEnd/>
            <a:tailEnd/>
          </a:ln>
          <a:effectLst/>
        </p:spPr>
        <p:txBody>
          <a:bodyPr>
            <a:spAutoFit/>
          </a:bodyPr>
          <a:lstStyle/>
          <a:p>
            <a:pPr marL="457200" indent="-457200"/>
            <a:r>
              <a:rPr lang="en-US" sz="3200" b="1" dirty="0">
                <a:latin typeface="+mj-lt"/>
              </a:rPr>
              <a:t>Exercise 1a: </a:t>
            </a:r>
            <a:r>
              <a:rPr lang="en-US" dirty="0">
                <a:latin typeface="+mj-lt"/>
              </a:rPr>
              <a:t>Explain the following</a:t>
            </a:r>
          </a:p>
          <a:p>
            <a:pPr marL="914400" lvl="1" indent="-457200">
              <a:buFont typeface="+mj-lt"/>
              <a:buAutoNum type="alphaLcPeriod"/>
            </a:pPr>
            <a:r>
              <a:rPr lang="en-US" dirty="0">
                <a:latin typeface="+mj-lt"/>
              </a:rPr>
              <a:t>Why image boxes.tif is not blurred around the outside boundary of black boxes?</a:t>
            </a:r>
          </a:p>
          <a:p>
            <a:pPr marL="914400" lvl="1" indent="-457200">
              <a:buFont typeface="+mj-lt"/>
              <a:buAutoNum type="alphaLcPeriod"/>
            </a:pPr>
            <a:r>
              <a:rPr lang="en-US" dirty="0">
                <a:latin typeface="+mj-lt"/>
              </a:rPr>
              <a:t>Why corners of black boxes don’t join when we use uint8 data type of image?</a:t>
            </a:r>
          </a:p>
          <a:p>
            <a:pPr marL="457200" indent="-457200"/>
            <a:endParaRPr lang="en-US" sz="1600" dirty="0">
              <a:latin typeface="+mj-lt"/>
            </a:endParaRPr>
          </a:p>
          <a:p>
            <a:pPr marL="457200" indent="-457200"/>
            <a:r>
              <a:rPr lang="en-US" b="1" dirty="0"/>
              <a:t>1b: </a:t>
            </a:r>
            <a:r>
              <a:rPr lang="en-US" dirty="0">
                <a:latin typeface="+mj-lt"/>
              </a:rPr>
              <a:t>Consider an image  </a:t>
            </a:r>
            <a:r>
              <a:rPr lang="en-US" sz="2000" dirty="0">
                <a:latin typeface="+mj-lt"/>
                <a:cs typeface="Arial" pitchFamily="34" charset="0"/>
              </a:rPr>
              <a:t>f=[1 0 0 0 0; 0 2 0 0 0; 0 0 3 0 0; 0 0 0 4 0; 0 0 0 0 5]</a:t>
            </a:r>
            <a:r>
              <a:rPr lang="en-US" dirty="0">
                <a:latin typeface="+mj-lt"/>
                <a:cs typeface="Arial" pitchFamily="34" charset="0"/>
              </a:rPr>
              <a:t>. </a:t>
            </a:r>
          </a:p>
          <a:p>
            <a:pPr marL="457200" indent="-457200"/>
            <a:r>
              <a:rPr lang="en-US" dirty="0">
                <a:latin typeface="+mj-lt"/>
                <a:cs typeface="Arial" pitchFamily="34" charset="0"/>
              </a:rPr>
              <a:t>Filter it by hand with mask w</a:t>
            </a:r>
            <a:r>
              <a:rPr lang="pl-PL" dirty="0">
                <a:latin typeface="+mj-lt"/>
                <a:cs typeface="Arial" pitchFamily="34" charset="0"/>
              </a:rPr>
              <a:t>=[-1 -1 -1; -1 8 -1; -1 -1 -1]</a:t>
            </a:r>
            <a:r>
              <a:rPr lang="en-US" dirty="0">
                <a:latin typeface="+mj-lt"/>
                <a:cs typeface="Arial" pitchFamily="34" charset="0"/>
              </a:rPr>
              <a:t> with padding of </a:t>
            </a:r>
          </a:p>
          <a:p>
            <a:pPr marL="914400" lvl="1" indent="-457200">
              <a:buAutoNum type="alphaLcPeriod"/>
            </a:pPr>
            <a:r>
              <a:rPr lang="en-US" dirty="0">
                <a:latin typeface="+mj-lt"/>
                <a:cs typeface="Arial" pitchFamily="34" charset="0"/>
              </a:rPr>
              <a:t>Zeroes</a:t>
            </a:r>
          </a:p>
          <a:p>
            <a:pPr marL="914400" lvl="1" indent="-457200">
              <a:buAutoNum type="alphaLcPeriod"/>
            </a:pPr>
            <a:r>
              <a:rPr lang="en-US" dirty="0">
                <a:latin typeface="+mj-lt"/>
                <a:cs typeface="Arial" pitchFamily="34" charset="0"/>
              </a:rPr>
              <a:t>Symmetric</a:t>
            </a:r>
          </a:p>
          <a:p>
            <a:pPr marL="914400" lvl="1" indent="-457200">
              <a:buAutoNum type="alphaLcPeriod"/>
            </a:pPr>
            <a:r>
              <a:rPr lang="en-US" dirty="0">
                <a:latin typeface="+mj-lt"/>
                <a:cs typeface="Arial" pitchFamily="34" charset="0"/>
              </a:rPr>
              <a:t>Replicate</a:t>
            </a:r>
          </a:p>
          <a:p>
            <a:pPr marL="914400" lvl="1" indent="-457200">
              <a:buAutoNum type="alphaLcPeriod"/>
            </a:pPr>
            <a:r>
              <a:rPr lang="en-US" dirty="0">
                <a:latin typeface="+mj-lt"/>
                <a:cs typeface="Arial" pitchFamily="34" charset="0"/>
              </a:rPr>
              <a:t>Circular</a:t>
            </a:r>
          </a:p>
          <a:p>
            <a:pPr marL="457200" indent="-457200"/>
            <a:r>
              <a:rPr lang="en-US" dirty="0">
                <a:latin typeface="+mj-lt"/>
              </a:rPr>
              <a:t>Verify your results through </a:t>
            </a:r>
            <a:r>
              <a:rPr lang="en-US" dirty="0" err="1">
                <a:latin typeface="+mj-lt"/>
              </a:rPr>
              <a:t>Matlab</a:t>
            </a:r>
            <a:r>
              <a:rPr lang="en-US" dirty="0">
                <a:latin typeface="+mj-lt"/>
              </a:rPr>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ChangeArrowheads="1"/>
          </p:cNvSpPr>
          <p:nvPr/>
        </p:nvSpPr>
        <p:spPr bwMode="auto">
          <a:xfrm>
            <a:off x="2830513" y="461455"/>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5039751" y="929100"/>
            <a:ext cx="3531736"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1524000" y="1796744"/>
            <a:ext cx="8699500" cy="584775"/>
          </a:xfrm>
          <a:prstGeom prst="rect">
            <a:avLst/>
          </a:prstGeom>
          <a:noFill/>
          <a:ln w="9525" algn="ctr">
            <a:noFill/>
            <a:miter lim="800000"/>
            <a:headEnd/>
            <a:tailEnd/>
          </a:ln>
          <a:effectLst/>
        </p:spPr>
        <p:txBody>
          <a:bodyPr>
            <a:spAutoFit/>
          </a:bodyPr>
          <a:lstStyle/>
          <a:p>
            <a:pPr marL="457200" indent="-457200"/>
            <a:r>
              <a:rPr lang="en-US" sz="3200" b="1" dirty="0"/>
              <a:t>Exercise 2 [1]:</a:t>
            </a:r>
            <a:r>
              <a:rPr lang="en-US" sz="3200" dirty="0"/>
              <a:t> </a:t>
            </a:r>
            <a:r>
              <a:rPr lang="en-US" dirty="0"/>
              <a:t>(due in next class)</a:t>
            </a:r>
          </a:p>
        </p:txBody>
      </p:sp>
      <p:sp>
        <p:nvSpPr>
          <p:cNvPr id="299009" name="Rectangle 1"/>
          <p:cNvSpPr>
            <a:spLocks noChangeArrowheads="1"/>
          </p:cNvSpPr>
          <p:nvPr/>
        </p:nvSpPr>
        <p:spPr bwMode="auto">
          <a:xfrm>
            <a:off x="1663486" y="3425132"/>
            <a:ext cx="8741043" cy="313932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eaLnBrk="1" hangingPunct="1"/>
            <a:r>
              <a:rPr lang="en-US" sz="1800" dirty="0">
                <a:latin typeface="+mn-lt"/>
                <a:ea typeface="Times New Roman" pitchFamily="18" charset="0"/>
              </a:rPr>
              <a:t>[1, P3.21] (a) In a character recognition application, text pages are reduced to binary form using a </a:t>
            </a:r>
            <a:r>
              <a:rPr lang="en-US" sz="1800" dirty="0" err="1">
                <a:latin typeface="+mn-lt"/>
                <a:ea typeface="Times New Roman" pitchFamily="18" charset="0"/>
              </a:rPr>
              <a:t>thresholding</a:t>
            </a:r>
            <a:r>
              <a:rPr lang="en-US" sz="1800" dirty="0">
                <a:latin typeface="+mn-lt"/>
                <a:ea typeface="Times New Roman" pitchFamily="18" charset="0"/>
              </a:rPr>
              <a:t> transformation function of the form shown in figure. This is followed by a procedure that thins the characters until they become strings of binary 1’s on a background of 0’s. Due to noise, the </a:t>
            </a:r>
            <a:r>
              <a:rPr lang="en-US" sz="1800" dirty="0" err="1">
                <a:latin typeface="+mn-lt"/>
                <a:ea typeface="Times New Roman" pitchFamily="18" charset="0"/>
              </a:rPr>
              <a:t>binarization</a:t>
            </a:r>
            <a:r>
              <a:rPr lang="en-US" sz="1800" dirty="0">
                <a:latin typeface="+mn-lt"/>
                <a:ea typeface="Times New Roman" pitchFamily="18" charset="0"/>
              </a:rPr>
              <a:t> and thinning processes result in broken strings of characters with gaps ranging from 1 to 3 pixels. One way to “repair” the gaps is to run an averaging mask over the binary image to blur it, and thus create bridges of nonzero pixels between gaps. Give the (odd) size of the smallest averaging mask capable of performing this task.</a:t>
            </a:r>
            <a:endParaRPr lang="en-US" sz="1800" dirty="0">
              <a:latin typeface="+mn-lt"/>
            </a:endParaRPr>
          </a:p>
          <a:p>
            <a:pPr algn="just"/>
            <a:r>
              <a:rPr lang="en-GB" sz="1800" dirty="0">
                <a:latin typeface="+mn-lt"/>
                <a:ea typeface="Times New Roman" pitchFamily="18" charset="0"/>
              </a:rPr>
              <a:t>(b) After bridging the gaps, it is desired to threshold the image in order to convert it back to binary form. For your answer in (a), what is the minimum value of the threshold required to accomplish this, without causing the segments to break up again.</a:t>
            </a:r>
            <a:endParaRPr lang="en-GB" sz="1800" dirty="0">
              <a:latin typeface="+mn-lt"/>
            </a:endParaRPr>
          </a:p>
        </p:txBody>
      </p:sp>
      <p:pic>
        <p:nvPicPr>
          <p:cNvPr id="8" name="Picture 7"/>
          <p:cNvPicPr/>
          <p:nvPr/>
        </p:nvPicPr>
        <p:blipFill>
          <a:blip r:embed="rId2" cstate="print"/>
          <a:srcRect l="54144"/>
          <a:stretch>
            <a:fillRect/>
          </a:stretch>
        </p:blipFill>
        <p:spPr bwMode="auto">
          <a:xfrm>
            <a:off x="8813096" y="1525387"/>
            <a:ext cx="1854905" cy="20094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251" name="Picture 3"/>
          <p:cNvPicPr>
            <a:picLocks noChangeAspect="1" noChangeArrowheads="1"/>
          </p:cNvPicPr>
          <p:nvPr/>
        </p:nvPicPr>
        <p:blipFill>
          <a:blip r:embed="rId2" cstate="print"/>
          <a:srcRect/>
          <a:stretch>
            <a:fillRect/>
          </a:stretch>
        </p:blipFill>
        <p:spPr bwMode="auto">
          <a:xfrm>
            <a:off x="2266944" y="2822508"/>
            <a:ext cx="7763741" cy="3589871"/>
          </a:xfrm>
          <a:prstGeom prst="rect">
            <a:avLst/>
          </a:prstGeom>
          <a:noFill/>
          <a:ln w="9525">
            <a:noFill/>
            <a:miter lim="800000"/>
            <a:headEnd/>
            <a:tailEnd/>
          </a:ln>
          <a:effectLst/>
        </p:spPr>
      </p:pic>
      <p:sp>
        <p:nvSpPr>
          <p:cNvPr id="231426" name="Rectangle 2"/>
          <p:cNvSpPr>
            <a:spLocks noChangeArrowheads="1"/>
          </p:cNvSpPr>
          <p:nvPr/>
        </p:nvSpPr>
        <p:spPr bwMode="auto">
          <a:xfrm>
            <a:off x="2830513" y="461455"/>
            <a:ext cx="7734300" cy="579437"/>
          </a:xfrm>
          <a:prstGeom prst="rect">
            <a:avLst/>
          </a:prstGeom>
          <a:noFill/>
          <a:ln w="9525">
            <a:noFill/>
            <a:miter lim="800000"/>
            <a:headEnd/>
            <a:tailEnd/>
          </a:ln>
          <a:effectLst/>
        </p:spPr>
        <p:txBody>
          <a:bodyPr>
            <a:spAutoFit/>
          </a:bodyPr>
          <a:lstStyle/>
          <a:p>
            <a:pPr algn="ctr"/>
            <a:r>
              <a:rPr lang="en-US" sz="3200" dirty="0">
                <a:solidFill>
                  <a:srgbClr val="008000"/>
                </a:solidFill>
              </a:rPr>
              <a:t>#Spatial Filtering (Neighborhood Processing)</a:t>
            </a:r>
          </a:p>
        </p:txBody>
      </p:sp>
      <p:sp>
        <p:nvSpPr>
          <p:cNvPr id="231427" name="Text Box 3"/>
          <p:cNvSpPr txBox="1">
            <a:spLocks noChangeArrowheads="1"/>
          </p:cNvSpPr>
          <p:nvPr/>
        </p:nvSpPr>
        <p:spPr bwMode="auto">
          <a:xfrm>
            <a:off x="5039751" y="929100"/>
            <a:ext cx="3531736" cy="609398"/>
          </a:xfrm>
          <a:prstGeom prst="rect">
            <a:avLst/>
          </a:prstGeom>
          <a:noFill/>
          <a:ln w="9525" algn="ctr">
            <a:noFill/>
            <a:miter lim="800000"/>
            <a:headEnd/>
            <a:tailEnd/>
          </a:ln>
          <a:effectLst/>
        </p:spPr>
        <p:txBody>
          <a:bodyPr wrap="none">
            <a:spAutoFit/>
          </a:bodyPr>
          <a:lstStyle/>
          <a:p>
            <a:pPr marL="457200" indent="-457200">
              <a:lnSpc>
                <a:spcPct val="120000"/>
              </a:lnSpc>
            </a:pPr>
            <a:r>
              <a:rPr lang="en-US" sz="2800" dirty="0"/>
              <a:t>Linear Spatial Filtering</a:t>
            </a:r>
          </a:p>
        </p:txBody>
      </p:sp>
      <p:sp>
        <p:nvSpPr>
          <p:cNvPr id="231428" name="Rectangle 4"/>
          <p:cNvSpPr>
            <a:spLocks noChangeArrowheads="1"/>
          </p:cNvSpPr>
          <p:nvPr/>
        </p:nvSpPr>
        <p:spPr bwMode="auto">
          <a:xfrm>
            <a:off x="1524000" y="1433489"/>
            <a:ext cx="8699500" cy="5386090"/>
          </a:xfrm>
          <a:prstGeom prst="rect">
            <a:avLst/>
          </a:prstGeom>
          <a:noFill/>
          <a:ln w="9525" algn="ctr">
            <a:noFill/>
            <a:miter lim="800000"/>
            <a:headEnd/>
            <a:tailEnd/>
          </a:ln>
          <a:effectLst/>
        </p:spPr>
        <p:txBody>
          <a:bodyPr>
            <a:spAutoFit/>
          </a:bodyPr>
          <a:lstStyle/>
          <a:p>
            <a:pPr marL="457200" indent="-457200"/>
            <a:r>
              <a:rPr lang="en-US" sz="3200" b="1" dirty="0"/>
              <a:t>Exercise 3 [1]:</a:t>
            </a:r>
            <a:r>
              <a:rPr lang="en-US" sz="3200" dirty="0"/>
              <a:t> </a:t>
            </a:r>
            <a:r>
              <a:rPr lang="en-US" dirty="0"/>
              <a:t>(due in next class)</a:t>
            </a:r>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endParaRPr lang="en-US" dirty="0"/>
          </a:p>
          <a:p>
            <a:pPr marL="457200" indent="-457200"/>
            <a:r>
              <a:rPr lang="en-US" dirty="0"/>
              <a:t>Hint: Vertical bars are 5 pixels wide and their separation is 20 pixels</a:t>
            </a:r>
          </a:p>
        </p:txBody>
      </p:sp>
      <p:pic>
        <p:nvPicPr>
          <p:cNvPr id="309250" name="Picture 2"/>
          <p:cNvPicPr>
            <a:picLocks noChangeAspect="1" noChangeArrowheads="1"/>
          </p:cNvPicPr>
          <p:nvPr/>
        </p:nvPicPr>
        <p:blipFill>
          <a:blip r:embed="rId3" cstate="print"/>
          <a:srcRect/>
          <a:stretch>
            <a:fillRect/>
          </a:stretch>
        </p:blipFill>
        <p:spPr bwMode="auto">
          <a:xfrm>
            <a:off x="1591972" y="1990026"/>
            <a:ext cx="8400679" cy="9105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2764754" y="423864"/>
            <a:ext cx="7492757" cy="5847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Use of Second Derivatives for Enhancement</a:t>
            </a:r>
          </a:p>
        </p:txBody>
      </p:sp>
      <p:sp>
        <p:nvSpPr>
          <p:cNvPr id="5" name="TextBox 4"/>
          <p:cNvSpPr txBox="1"/>
          <p:nvPr/>
        </p:nvSpPr>
        <p:spPr>
          <a:xfrm>
            <a:off x="3397005" y="1932039"/>
            <a:ext cx="6824908" cy="3785652"/>
          </a:xfrm>
          <a:prstGeom prst="rect">
            <a:avLst/>
          </a:prstGeom>
          <a:noFill/>
        </p:spPr>
        <p:txBody>
          <a:bodyPr wrap="square" rtlCol="0">
            <a:spAutoFit/>
          </a:bodyPr>
          <a:lstStyle/>
          <a:p>
            <a:r>
              <a:rPr lang="en-US" dirty="0"/>
              <a:t>   O		  O		    O</a:t>
            </a:r>
          </a:p>
          <a:p>
            <a:r>
              <a:rPr lang="en-US" i="1" dirty="0"/>
              <a:t>f</a:t>
            </a:r>
            <a:r>
              <a:rPr lang="en-US" dirty="0"/>
              <a:t>(</a:t>
            </a:r>
            <a:r>
              <a:rPr lang="en-US" i="1" dirty="0"/>
              <a:t>x</a:t>
            </a:r>
            <a:r>
              <a:rPr lang="en-US" dirty="0"/>
              <a:t>-1)		</a:t>
            </a:r>
            <a:r>
              <a:rPr lang="en-US" i="1" dirty="0"/>
              <a:t> f</a:t>
            </a:r>
            <a:r>
              <a:rPr lang="en-US" dirty="0"/>
              <a:t>(</a:t>
            </a:r>
            <a:r>
              <a:rPr lang="en-US" i="1" dirty="0"/>
              <a:t>x</a:t>
            </a:r>
            <a:r>
              <a:rPr lang="en-US" dirty="0"/>
              <a:t>) 		</a:t>
            </a:r>
            <a:r>
              <a:rPr lang="en-US" i="1" dirty="0"/>
              <a:t> f</a:t>
            </a:r>
            <a:r>
              <a:rPr lang="en-US" dirty="0"/>
              <a:t>(</a:t>
            </a:r>
            <a:r>
              <a:rPr lang="en-US" i="1" dirty="0"/>
              <a:t>x+</a:t>
            </a:r>
            <a:r>
              <a:rPr lang="en-US" dirty="0"/>
              <a:t>1) </a:t>
            </a:r>
          </a:p>
          <a:p>
            <a:endParaRPr lang="en-US" dirty="0"/>
          </a:p>
          <a:p>
            <a:r>
              <a:rPr lang="en-US" i="1" dirty="0"/>
              <a:t>	</a:t>
            </a:r>
            <a:r>
              <a:rPr lang="en-US" dirty="0"/>
              <a:t>  O		    O</a:t>
            </a:r>
            <a:endParaRPr lang="en-US" i="1" dirty="0"/>
          </a:p>
          <a:p>
            <a:r>
              <a:rPr lang="en-US" i="1" dirty="0"/>
              <a:t>       f</a:t>
            </a:r>
            <a:r>
              <a:rPr lang="en-US" dirty="0"/>
              <a:t>(</a:t>
            </a:r>
            <a:r>
              <a:rPr lang="en-US" i="1" dirty="0"/>
              <a:t>x</a:t>
            </a:r>
            <a:r>
              <a:rPr lang="en-US" dirty="0"/>
              <a:t>)-</a:t>
            </a:r>
            <a:r>
              <a:rPr lang="en-US" i="1" dirty="0"/>
              <a:t> f</a:t>
            </a:r>
            <a:r>
              <a:rPr lang="en-US" dirty="0"/>
              <a:t>(</a:t>
            </a:r>
            <a:r>
              <a:rPr lang="en-US" i="1" dirty="0"/>
              <a:t>x</a:t>
            </a:r>
            <a:r>
              <a:rPr lang="en-US" dirty="0"/>
              <a:t>-1)        </a:t>
            </a:r>
            <a:r>
              <a:rPr lang="en-US" i="1" dirty="0"/>
              <a:t>f</a:t>
            </a:r>
            <a:r>
              <a:rPr lang="en-US" dirty="0"/>
              <a:t>(</a:t>
            </a:r>
            <a:r>
              <a:rPr lang="en-US" i="1" dirty="0"/>
              <a:t>x+</a:t>
            </a:r>
            <a:r>
              <a:rPr lang="en-US" dirty="0"/>
              <a:t>1) -</a:t>
            </a:r>
            <a:r>
              <a:rPr lang="en-US" i="1" dirty="0"/>
              <a:t> f</a:t>
            </a:r>
            <a:r>
              <a:rPr lang="en-US" dirty="0"/>
              <a:t>(</a:t>
            </a:r>
            <a:r>
              <a:rPr lang="en-US" i="1" dirty="0"/>
              <a:t>x</a:t>
            </a:r>
            <a:r>
              <a:rPr lang="en-US" dirty="0"/>
              <a:t>) 	1</a:t>
            </a:r>
            <a:r>
              <a:rPr lang="en-US" baseline="30000" dirty="0"/>
              <a:t>st</a:t>
            </a:r>
            <a:r>
              <a:rPr lang="en-US" dirty="0"/>
              <a:t> derivative	</a:t>
            </a:r>
          </a:p>
          <a:p>
            <a:endParaRPr lang="en-US" dirty="0"/>
          </a:p>
          <a:p>
            <a:r>
              <a:rPr lang="en-US" dirty="0"/>
              <a:t>                           O</a:t>
            </a:r>
          </a:p>
          <a:p>
            <a:r>
              <a:rPr lang="en-US" dirty="0"/>
              <a:t>       [</a:t>
            </a:r>
            <a:r>
              <a:rPr lang="en-US" i="1" dirty="0"/>
              <a:t> f</a:t>
            </a:r>
            <a:r>
              <a:rPr lang="en-US" dirty="0"/>
              <a:t>(</a:t>
            </a:r>
            <a:r>
              <a:rPr lang="en-US" i="1" dirty="0"/>
              <a:t>x+</a:t>
            </a:r>
            <a:r>
              <a:rPr lang="en-US" dirty="0"/>
              <a:t>1) -</a:t>
            </a:r>
            <a:r>
              <a:rPr lang="en-US" i="1" dirty="0"/>
              <a:t> f</a:t>
            </a:r>
            <a:r>
              <a:rPr lang="en-US" dirty="0"/>
              <a:t>(</a:t>
            </a:r>
            <a:r>
              <a:rPr lang="en-US" i="1" dirty="0"/>
              <a:t>x</a:t>
            </a:r>
            <a:r>
              <a:rPr lang="en-US" dirty="0"/>
              <a:t>)]-[</a:t>
            </a:r>
            <a:r>
              <a:rPr lang="en-US" i="1" dirty="0"/>
              <a:t>f</a:t>
            </a:r>
            <a:r>
              <a:rPr lang="en-US" dirty="0"/>
              <a:t>(</a:t>
            </a:r>
            <a:r>
              <a:rPr lang="en-US" i="1" dirty="0"/>
              <a:t>x</a:t>
            </a:r>
            <a:r>
              <a:rPr lang="en-US" dirty="0"/>
              <a:t>)-</a:t>
            </a:r>
            <a:r>
              <a:rPr lang="en-US" i="1" dirty="0"/>
              <a:t> f</a:t>
            </a:r>
            <a:r>
              <a:rPr lang="en-US" dirty="0"/>
              <a:t>(</a:t>
            </a:r>
            <a:r>
              <a:rPr lang="en-US" i="1" dirty="0"/>
              <a:t>x</a:t>
            </a:r>
            <a:r>
              <a:rPr lang="en-US" dirty="0"/>
              <a:t>-1)]	2</a:t>
            </a:r>
            <a:r>
              <a:rPr lang="en-US" baseline="30000" dirty="0"/>
              <a:t>nd</a:t>
            </a:r>
            <a:r>
              <a:rPr lang="en-US" dirty="0"/>
              <a:t> derivative</a:t>
            </a:r>
          </a:p>
          <a:p>
            <a:r>
              <a:rPr lang="en-US" dirty="0"/>
              <a:t>       </a:t>
            </a:r>
          </a:p>
          <a:p>
            <a:r>
              <a:rPr lang="en-US" dirty="0">
                <a:solidFill>
                  <a:schemeClr val="accent6"/>
                </a:solidFill>
              </a:rPr>
              <a:t>          =</a:t>
            </a:r>
            <a:r>
              <a:rPr lang="en-US" i="1" dirty="0">
                <a:solidFill>
                  <a:schemeClr val="accent6"/>
                </a:solidFill>
              </a:rPr>
              <a:t> f</a:t>
            </a:r>
            <a:r>
              <a:rPr lang="en-US" dirty="0">
                <a:solidFill>
                  <a:schemeClr val="accent6"/>
                </a:solidFill>
              </a:rPr>
              <a:t>(</a:t>
            </a:r>
            <a:r>
              <a:rPr lang="en-US" i="1" dirty="0">
                <a:solidFill>
                  <a:schemeClr val="accent6"/>
                </a:solidFill>
              </a:rPr>
              <a:t>x</a:t>
            </a:r>
            <a:r>
              <a:rPr lang="en-US" dirty="0">
                <a:solidFill>
                  <a:schemeClr val="accent6"/>
                </a:solidFill>
              </a:rPr>
              <a:t>+1)+</a:t>
            </a:r>
            <a:r>
              <a:rPr lang="en-US" i="1" dirty="0">
                <a:solidFill>
                  <a:schemeClr val="accent6"/>
                </a:solidFill>
              </a:rPr>
              <a:t> f</a:t>
            </a:r>
            <a:r>
              <a:rPr lang="en-US" dirty="0">
                <a:solidFill>
                  <a:schemeClr val="accent6"/>
                </a:solidFill>
              </a:rPr>
              <a:t>(</a:t>
            </a:r>
            <a:r>
              <a:rPr lang="en-US" i="1" dirty="0">
                <a:solidFill>
                  <a:schemeClr val="accent6"/>
                </a:solidFill>
              </a:rPr>
              <a:t>x</a:t>
            </a:r>
            <a:r>
              <a:rPr lang="en-US" dirty="0">
                <a:solidFill>
                  <a:schemeClr val="accent6"/>
                </a:solidFill>
              </a:rPr>
              <a:t>-1)-</a:t>
            </a:r>
            <a:r>
              <a:rPr lang="en-US" i="1" dirty="0">
                <a:solidFill>
                  <a:schemeClr val="accent6"/>
                </a:solidFill>
              </a:rPr>
              <a:t> </a:t>
            </a:r>
            <a:r>
              <a:rPr lang="en-US" dirty="0">
                <a:solidFill>
                  <a:schemeClr val="accent6"/>
                </a:solidFill>
              </a:rPr>
              <a:t>2</a:t>
            </a:r>
            <a:r>
              <a:rPr lang="en-US" i="1" dirty="0">
                <a:solidFill>
                  <a:schemeClr val="accent6"/>
                </a:solidFill>
              </a:rPr>
              <a:t>f</a:t>
            </a:r>
            <a:r>
              <a:rPr lang="en-US" dirty="0">
                <a:solidFill>
                  <a:schemeClr val="accent6"/>
                </a:solidFill>
              </a:rPr>
              <a:t>(</a:t>
            </a:r>
            <a:r>
              <a:rPr lang="en-US" i="1" dirty="0">
                <a:solidFill>
                  <a:schemeClr val="accent6"/>
                </a:solidFill>
              </a:rPr>
              <a:t>x</a:t>
            </a:r>
            <a:r>
              <a:rPr lang="en-US" dirty="0">
                <a:solidFill>
                  <a:schemeClr val="accent6"/>
                </a:solidFill>
              </a:rPr>
              <a:t>)</a:t>
            </a:r>
          </a:p>
        </p:txBody>
      </p:sp>
      <p:cxnSp>
        <p:nvCxnSpPr>
          <p:cNvPr id="7" name="Straight Arrow Connector 6"/>
          <p:cNvCxnSpPr/>
          <p:nvPr/>
        </p:nvCxnSpPr>
        <p:spPr bwMode="auto">
          <a:xfrm>
            <a:off x="4178711" y="2787446"/>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Straight Arrow Connector 14"/>
          <p:cNvCxnSpPr/>
          <p:nvPr/>
        </p:nvCxnSpPr>
        <p:spPr bwMode="auto">
          <a:xfrm>
            <a:off x="6027131" y="2777618"/>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Straight Arrow Connector 15"/>
          <p:cNvCxnSpPr/>
          <p:nvPr/>
        </p:nvCxnSpPr>
        <p:spPr bwMode="auto">
          <a:xfrm>
            <a:off x="5112755" y="3868970"/>
            <a:ext cx="368709" cy="33921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flipH="1">
            <a:off x="6848166" y="2748120"/>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0" name="Straight Arrow Connector 19"/>
          <p:cNvCxnSpPr/>
          <p:nvPr/>
        </p:nvCxnSpPr>
        <p:spPr bwMode="auto">
          <a:xfrm flipH="1">
            <a:off x="4847358" y="2767788"/>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Straight Arrow Connector 20"/>
          <p:cNvCxnSpPr/>
          <p:nvPr/>
        </p:nvCxnSpPr>
        <p:spPr bwMode="auto">
          <a:xfrm flipH="1">
            <a:off x="5805978" y="3873888"/>
            <a:ext cx="324000" cy="3600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7023527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Text Box 2"/>
          <p:cNvSpPr txBox="1">
            <a:spLocks noChangeArrowheads="1"/>
          </p:cNvSpPr>
          <p:nvPr/>
        </p:nvSpPr>
        <p:spPr bwMode="auto">
          <a:xfrm>
            <a:off x="4089400" y="409576"/>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45763" name="Rectangle 3"/>
          <p:cNvSpPr>
            <a:spLocks noGrp="1" noChangeArrowheads="1"/>
          </p:cNvSpPr>
          <p:nvPr>
            <p:ph type="body" sz="half" idx="1"/>
          </p:nvPr>
        </p:nvSpPr>
        <p:spPr bwMode="auto">
          <a:xfrm>
            <a:off x="1981200" y="1600201"/>
            <a:ext cx="8326438" cy="4525963"/>
          </a:xfrm>
          <a:noFill/>
          <a:ln>
            <a:miter lim="800000"/>
            <a:headEnd/>
            <a:tailEnd/>
          </a:ln>
        </p:spPr>
        <p:txBody>
          <a:bodyPr vert="horz" wrap="square" lIns="91440" tIns="45720" rIns="91440" bIns="45720" numCol="1" anchor="t" anchorCtr="0" compatLnSpc="1">
            <a:prstTxWarp prst="textNoShape">
              <a:avLst/>
            </a:prstTxWarp>
          </a:bodyPr>
          <a:lstStyle/>
          <a:p>
            <a:r>
              <a:rPr lang="en-US" altLang="zh-CN">
                <a:ea typeface="宋体" pitchFamily="2" charset="-122"/>
              </a:rPr>
              <a:t>Sharpening filters are based on computing spatial derivatives of an image</a:t>
            </a:r>
            <a:r>
              <a:rPr lang="en-US" altLang="zh-TW">
                <a:ea typeface="新細明體" pitchFamily="18" charset="-120"/>
              </a:rPr>
              <a:t>.</a:t>
            </a:r>
          </a:p>
          <a:p>
            <a:r>
              <a:rPr lang="en-US" altLang="zh-TW">
                <a:ea typeface="新細明體" pitchFamily="18" charset="-120"/>
              </a:rPr>
              <a:t>The first-order derivative of a one-dimensional function </a:t>
            </a:r>
            <a:r>
              <a:rPr lang="en-US" altLang="zh-TW" i="1">
                <a:ea typeface="新細明體" pitchFamily="18" charset="-120"/>
              </a:rPr>
              <a:t>f</a:t>
            </a:r>
            <a:r>
              <a:rPr lang="en-US" altLang="zh-TW">
                <a:ea typeface="新細明體" pitchFamily="18" charset="-120"/>
              </a:rPr>
              <a:t>(</a:t>
            </a:r>
            <a:r>
              <a:rPr lang="en-US" altLang="zh-TW" i="1">
                <a:ea typeface="新細明體" pitchFamily="18" charset="-120"/>
              </a:rPr>
              <a:t>x</a:t>
            </a:r>
            <a:r>
              <a:rPr lang="en-US" altLang="zh-TW">
                <a:ea typeface="新細明體" pitchFamily="18" charset="-120"/>
              </a:rPr>
              <a:t>) is</a:t>
            </a:r>
          </a:p>
          <a:p>
            <a:endParaRPr lang="en-US" altLang="zh-TW">
              <a:ea typeface="新細明體" pitchFamily="18" charset="-120"/>
            </a:endParaRPr>
          </a:p>
          <a:p>
            <a:r>
              <a:rPr lang="en-US" altLang="zh-TW">
                <a:ea typeface="新細明體" pitchFamily="18" charset="-120"/>
              </a:rPr>
              <a:t>The second-order derivative of a one-dimensional function </a:t>
            </a:r>
            <a:r>
              <a:rPr lang="en-US" altLang="zh-TW" i="1">
                <a:ea typeface="新細明體" pitchFamily="18" charset="-120"/>
              </a:rPr>
              <a:t>f</a:t>
            </a:r>
            <a:r>
              <a:rPr lang="en-US" altLang="zh-TW">
                <a:ea typeface="新細明體" pitchFamily="18" charset="-120"/>
              </a:rPr>
              <a:t>(</a:t>
            </a:r>
            <a:r>
              <a:rPr lang="en-US" altLang="zh-TW" i="1">
                <a:ea typeface="新細明體" pitchFamily="18" charset="-120"/>
              </a:rPr>
              <a:t>x</a:t>
            </a:r>
            <a:r>
              <a:rPr lang="en-US" altLang="zh-TW">
                <a:ea typeface="新細明體" pitchFamily="18" charset="-120"/>
              </a:rPr>
              <a:t>) is</a:t>
            </a:r>
          </a:p>
        </p:txBody>
      </p:sp>
      <p:graphicFrame>
        <p:nvGraphicFramePr>
          <p:cNvPr id="245764" name="Object 4"/>
          <p:cNvGraphicFramePr>
            <a:graphicFrameLocks noGrp="1" noChangeAspect="1"/>
          </p:cNvGraphicFramePr>
          <p:nvPr>
            <p:ph sz="quarter" idx="2"/>
          </p:nvPr>
        </p:nvGraphicFramePr>
        <p:xfrm>
          <a:off x="5422901" y="3278189"/>
          <a:ext cx="3070225" cy="942975"/>
        </p:xfrm>
        <a:graphic>
          <a:graphicData uri="http://schemas.openxmlformats.org/presentationml/2006/ole">
            <mc:AlternateContent xmlns:mc="http://schemas.openxmlformats.org/markup-compatibility/2006">
              <mc:Choice xmlns:v="urn:schemas-microsoft-com:vml" Requires="v">
                <p:oleObj spid="_x0000_s245976" name="方程式" r:id="rId4" imgW="1282680" imgH="393480" progId="Equation.3">
                  <p:embed/>
                </p:oleObj>
              </mc:Choice>
              <mc:Fallback>
                <p:oleObj name="方程式" r:id="rId4" imgW="1282680" imgH="393480" progId="Equation.3">
                  <p:embed/>
                  <p:pic>
                    <p:nvPicPr>
                      <p:cNvPr id="0" name="Picture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2901" y="3278189"/>
                        <a:ext cx="3070225"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65" name="Object 5"/>
          <p:cNvGraphicFramePr>
            <a:graphicFrameLocks noGrp="1" noChangeAspect="1"/>
          </p:cNvGraphicFramePr>
          <p:nvPr>
            <p:ph sz="quarter" idx="3"/>
          </p:nvPr>
        </p:nvGraphicFramePr>
        <p:xfrm>
          <a:off x="4670426" y="5492750"/>
          <a:ext cx="5135563" cy="1049338"/>
        </p:xfrm>
        <a:graphic>
          <a:graphicData uri="http://schemas.openxmlformats.org/presentationml/2006/ole">
            <mc:AlternateContent xmlns:mc="http://schemas.openxmlformats.org/markup-compatibility/2006">
              <mc:Choice xmlns:v="urn:schemas-microsoft-com:vml" Requires="v">
                <p:oleObj spid="_x0000_s245977" name="方程式" r:id="rId6" imgW="2057400" imgH="419040" progId="Equation.3">
                  <p:embed/>
                </p:oleObj>
              </mc:Choice>
              <mc:Fallback>
                <p:oleObj name="方程式" r:id="rId6" imgW="2057400" imgH="419040" progId="Equation.3">
                  <p:embed/>
                  <p:pic>
                    <p:nvPicPr>
                      <p:cNvPr id="0" name="Picture 5"/>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0426" y="5492750"/>
                        <a:ext cx="5135563" cy="1049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5"/>
          <p:cNvSpPr>
            <a:spLocks noChangeArrowheads="1"/>
          </p:cNvSpPr>
          <p:nvPr/>
        </p:nvSpPr>
        <p:spPr bwMode="auto">
          <a:xfrm>
            <a:off x="2177142" y="512635"/>
            <a:ext cx="8426201" cy="707886"/>
          </a:xfrm>
          <a:prstGeom prst="rect">
            <a:avLst/>
          </a:prstGeom>
          <a:noFill/>
          <a:ln w="9525">
            <a:noFill/>
            <a:miter lim="800000"/>
            <a:headEnd/>
            <a:tailEnd/>
          </a:ln>
          <a:effectLst/>
        </p:spPr>
        <p:txBody>
          <a:bodyPr wrap="square">
            <a:spAutoFit/>
          </a:bodyPr>
          <a:lstStyle/>
          <a:p>
            <a:pPr algn="r"/>
            <a:r>
              <a:rPr lang="en-US" sz="4000" dirty="0">
                <a:solidFill>
                  <a:srgbClr val="008000"/>
                </a:solidFill>
              </a:rPr>
              <a:t>Power-Law (Gamma) Transformations</a:t>
            </a:r>
          </a:p>
        </p:txBody>
      </p:sp>
      <p:pic>
        <p:nvPicPr>
          <p:cNvPr id="339970" name="Picture 2"/>
          <p:cNvPicPr>
            <a:picLocks noChangeAspect="1" noChangeArrowheads="1"/>
          </p:cNvPicPr>
          <p:nvPr/>
        </p:nvPicPr>
        <p:blipFill>
          <a:blip r:embed="rId3"/>
          <a:srcRect/>
          <a:stretch>
            <a:fillRect/>
          </a:stretch>
        </p:blipFill>
        <p:spPr bwMode="auto">
          <a:xfrm>
            <a:off x="5106650" y="1274164"/>
            <a:ext cx="5486400" cy="55049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Text Box 2"/>
          <p:cNvSpPr txBox="1">
            <a:spLocks noChangeArrowheads="1"/>
          </p:cNvSpPr>
          <p:nvPr/>
        </p:nvSpPr>
        <p:spPr bwMode="auto">
          <a:xfrm>
            <a:off x="4421364" y="687389"/>
            <a:ext cx="3377848" cy="830997"/>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a:solidFill>
                  <a:srgbClr val="FF0000"/>
                </a:solidFill>
                <a:ea typeface="新細明體" pitchFamily="18" charset="-120"/>
              </a:rPr>
              <a:t>Sharpening Spatial Filters</a:t>
            </a:r>
          </a:p>
          <a:p>
            <a:pPr algn="ctr"/>
            <a:r>
              <a:rPr lang="en-US" altLang="zh-TW">
                <a:solidFill>
                  <a:srgbClr val="FF0000"/>
                </a:solidFill>
                <a:ea typeface="新細明體" pitchFamily="18" charset="-120"/>
              </a:rPr>
              <a:t>An Example</a:t>
            </a:r>
            <a:endParaRPr lang="en-US" altLang="zh-TW">
              <a:ea typeface="新細明體" pitchFamily="18" charset="-120"/>
            </a:endParaRPr>
          </a:p>
        </p:txBody>
      </p:sp>
      <p:pic>
        <p:nvPicPr>
          <p:cNvPr id="246787" name="Picture 3"/>
          <p:cNvPicPr>
            <a:picLocks noChangeAspect="1" noChangeArrowheads="1"/>
          </p:cNvPicPr>
          <p:nvPr/>
        </p:nvPicPr>
        <p:blipFill>
          <a:blip r:embed="rId2" cstate="print"/>
          <a:srcRect/>
          <a:stretch>
            <a:fillRect/>
          </a:stretch>
        </p:blipFill>
        <p:spPr bwMode="auto">
          <a:xfrm>
            <a:off x="1538288" y="52388"/>
            <a:ext cx="9078912" cy="6799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4089400" y="409576"/>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1824039" y="1600201"/>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b="1" dirty="0">
                <a:ea typeface="宋体" pitchFamily="2" charset="-122"/>
              </a:rPr>
              <a:t>Summary: </a:t>
            </a:r>
            <a:r>
              <a:rPr lang="en-US" altLang="zh-CN" sz="2800" dirty="0">
                <a:ea typeface="宋体" pitchFamily="2" charset="-122"/>
              </a:rPr>
              <a:t>[2, pp. 149]</a:t>
            </a:r>
            <a:endParaRPr lang="en-US" altLang="zh-TW" b="1" dirty="0">
              <a:ea typeface="新細明體" pitchFamily="18" charset="-120"/>
            </a:endParaRPr>
          </a:p>
          <a:p>
            <a:pPr algn="just">
              <a:lnSpc>
                <a:spcPct val="90000"/>
              </a:lnSpc>
              <a:buNone/>
            </a:pPr>
            <a:r>
              <a:rPr lang="en-US" altLang="zh-TW" sz="2800" dirty="0">
                <a:ea typeface="新細明體" pitchFamily="18" charset="-120"/>
              </a:rPr>
              <a:t>First-order derivatives:</a:t>
            </a:r>
          </a:p>
          <a:p>
            <a:pPr lvl="1" algn="just">
              <a:lnSpc>
                <a:spcPct val="90000"/>
              </a:lnSpc>
            </a:pPr>
            <a:r>
              <a:rPr lang="en-US" altLang="zh-TW" sz="2400" dirty="0">
                <a:ea typeface="新細明體" pitchFamily="18" charset="-120"/>
              </a:rPr>
              <a:t>Generally produce thicker edges in an image</a:t>
            </a:r>
          </a:p>
          <a:p>
            <a:pPr lvl="1" algn="just">
              <a:lnSpc>
                <a:spcPct val="90000"/>
              </a:lnSpc>
            </a:pPr>
            <a:r>
              <a:rPr lang="en-US" altLang="zh-TW" sz="2400" dirty="0">
                <a:ea typeface="新細明體" pitchFamily="18" charset="-120"/>
              </a:rPr>
              <a:t>Generally have a stronger response to a gray-level step</a:t>
            </a:r>
          </a:p>
        </p:txBody>
      </p:sp>
      <p:pic>
        <p:nvPicPr>
          <p:cNvPr id="4" name="Picture 3"/>
          <p:cNvPicPr>
            <a:picLocks noChangeAspect="1" noChangeArrowheads="1"/>
          </p:cNvPicPr>
          <p:nvPr/>
        </p:nvPicPr>
        <p:blipFill>
          <a:blip r:embed="rId3" cstate="print"/>
          <a:srcRect l="19833" t="57506"/>
          <a:stretch>
            <a:fillRect/>
          </a:stretch>
        </p:blipFill>
        <p:spPr bwMode="auto">
          <a:xfrm>
            <a:off x="3338946" y="3962400"/>
            <a:ext cx="7278255" cy="288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4089400" y="409576"/>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1824039" y="1600201"/>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b="1" dirty="0">
                <a:ea typeface="宋体" pitchFamily="2" charset="-122"/>
              </a:rPr>
              <a:t>Summary: </a:t>
            </a:r>
            <a:r>
              <a:rPr lang="en-US" altLang="zh-CN" sz="2800" dirty="0">
                <a:ea typeface="宋体" pitchFamily="2" charset="-122"/>
              </a:rPr>
              <a:t>[2, pp. 149]</a:t>
            </a:r>
            <a:endParaRPr lang="en-US" altLang="zh-TW" b="1" dirty="0">
              <a:ea typeface="新細明體" pitchFamily="18" charset="-120"/>
            </a:endParaRPr>
          </a:p>
          <a:p>
            <a:pPr algn="just">
              <a:lnSpc>
                <a:spcPct val="90000"/>
              </a:lnSpc>
              <a:buNone/>
            </a:pPr>
            <a:r>
              <a:rPr lang="en-US" altLang="zh-TW" sz="2800" dirty="0">
                <a:ea typeface="新細明體" pitchFamily="18" charset="-120"/>
              </a:rPr>
              <a:t>Second-order derivatives:</a:t>
            </a:r>
          </a:p>
          <a:p>
            <a:pPr lvl="1" algn="just">
              <a:lnSpc>
                <a:spcPct val="90000"/>
              </a:lnSpc>
            </a:pPr>
            <a:r>
              <a:rPr lang="en-US" altLang="zh-TW" sz="2000" dirty="0">
                <a:ea typeface="新細明體" pitchFamily="18" charset="-120"/>
              </a:rPr>
              <a:t>Stronger response to fine detail, such as thin lines and isolated points</a:t>
            </a:r>
          </a:p>
          <a:p>
            <a:pPr lvl="1" algn="just">
              <a:lnSpc>
                <a:spcPct val="90000"/>
              </a:lnSpc>
            </a:pPr>
            <a:r>
              <a:rPr lang="en-US" altLang="zh-TW" sz="2000" dirty="0">
                <a:ea typeface="新細明體" pitchFamily="18" charset="-120"/>
              </a:rPr>
              <a:t>Produce a double response at step changes in gray-level</a:t>
            </a:r>
          </a:p>
          <a:p>
            <a:pPr lvl="1" algn="just">
              <a:lnSpc>
                <a:spcPct val="90000"/>
              </a:lnSpc>
            </a:pPr>
            <a:r>
              <a:rPr lang="en-US" altLang="zh-TW" sz="2000" dirty="0">
                <a:ea typeface="新細明體" pitchFamily="18" charset="-120"/>
              </a:rPr>
              <a:t>More stronger response to a point than a line, and to a line than a step</a:t>
            </a:r>
          </a:p>
        </p:txBody>
      </p:sp>
      <p:pic>
        <p:nvPicPr>
          <p:cNvPr id="4" name="Picture 3"/>
          <p:cNvPicPr>
            <a:picLocks noChangeAspect="1" noChangeArrowheads="1"/>
          </p:cNvPicPr>
          <p:nvPr/>
        </p:nvPicPr>
        <p:blipFill>
          <a:blip r:embed="rId3" cstate="print"/>
          <a:srcRect l="19833" t="57506"/>
          <a:stretch>
            <a:fillRect/>
          </a:stretch>
        </p:blipFill>
        <p:spPr bwMode="auto">
          <a:xfrm>
            <a:off x="3338946" y="3962400"/>
            <a:ext cx="7278255" cy="2889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Text Box 2"/>
          <p:cNvSpPr txBox="1">
            <a:spLocks noChangeArrowheads="1"/>
          </p:cNvSpPr>
          <p:nvPr/>
        </p:nvSpPr>
        <p:spPr bwMode="auto">
          <a:xfrm>
            <a:off x="4089400" y="409576"/>
            <a:ext cx="4044950"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600">
                <a:solidFill>
                  <a:srgbClr val="FF0000"/>
                </a:solidFill>
                <a:ea typeface="新細明體" pitchFamily="18" charset="-120"/>
              </a:rPr>
              <a:t>Linear Spatial Filters</a:t>
            </a:r>
          </a:p>
          <a:p>
            <a:pPr algn="ctr"/>
            <a:r>
              <a:rPr lang="en-US" altLang="zh-TW">
                <a:solidFill>
                  <a:srgbClr val="FF0000"/>
                </a:solidFill>
                <a:ea typeface="新細明體" pitchFamily="18" charset="-120"/>
              </a:rPr>
              <a:t>Sharpening Spatial Filters</a:t>
            </a:r>
          </a:p>
        </p:txBody>
      </p:sp>
      <p:sp>
        <p:nvSpPr>
          <p:cNvPr id="252931" name="Rectangle 3"/>
          <p:cNvSpPr>
            <a:spLocks noGrp="1" noChangeArrowheads="1"/>
          </p:cNvSpPr>
          <p:nvPr>
            <p:ph type="body" sz="half" idx="1"/>
          </p:nvPr>
        </p:nvSpPr>
        <p:spPr bwMode="auto">
          <a:xfrm>
            <a:off x="1824039" y="1600201"/>
            <a:ext cx="8326437" cy="4983163"/>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FontTx/>
              <a:buNone/>
            </a:pPr>
            <a:r>
              <a:rPr lang="en-US" altLang="zh-CN" sz="2800" b="1" dirty="0">
                <a:ea typeface="宋体" pitchFamily="2" charset="-122"/>
              </a:rPr>
              <a:t>Conclusion:</a:t>
            </a:r>
            <a:endParaRPr lang="en-US" altLang="zh-TW" sz="2400" b="1" dirty="0">
              <a:ea typeface="新細明體" pitchFamily="18" charset="-120"/>
            </a:endParaRPr>
          </a:p>
          <a:p>
            <a:pPr algn="just">
              <a:lnSpc>
                <a:spcPct val="90000"/>
              </a:lnSpc>
            </a:pPr>
            <a:r>
              <a:rPr lang="en-US" altLang="zh-TW" sz="2400" dirty="0">
                <a:ea typeface="新細明體" pitchFamily="18" charset="-120"/>
              </a:rPr>
              <a:t>The principal use of first derivatives in image processing is edge detection.</a:t>
            </a:r>
          </a:p>
          <a:p>
            <a:pPr algn="just">
              <a:lnSpc>
                <a:spcPct val="90000"/>
              </a:lnSpc>
            </a:pPr>
            <a:r>
              <a:rPr lang="en-US" altLang="zh-TW" sz="2400" dirty="0">
                <a:ea typeface="新細明體" pitchFamily="18" charset="-120"/>
              </a:rPr>
              <a:t>In most applications, the second derivatives are better suited than the first derivatives for image enhancement.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2"/>
          <p:cNvSpPr txBox="1">
            <a:spLocks noChangeArrowheads="1"/>
          </p:cNvSpPr>
          <p:nvPr/>
        </p:nvSpPr>
        <p:spPr bwMode="auto">
          <a:xfrm>
            <a:off x="2800351" y="423863"/>
            <a:ext cx="7421563" cy="106680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3200">
                <a:solidFill>
                  <a:srgbClr val="FF0000"/>
                </a:solidFill>
                <a:ea typeface="新細明體" pitchFamily="18" charset="-120"/>
              </a:rPr>
              <a:t>The Laplacian</a:t>
            </a:r>
          </a:p>
        </p:txBody>
      </p:sp>
      <p:sp>
        <p:nvSpPr>
          <p:cNvPr id="247811" name="Rectangle 3"/>
          <p:cNvSpPr>
            <a:spLocks noGrp="1" noChangeArrowheads="1"/>
          </p:cNvSpPr>
          <p:nvPr>
            <p:ph type="body" sz="half" idx="1"/>
          </p:nvPr>
        </p:nvSpPr>
        <p:spPr bwMode="auto">
          <a:xfrm>
            <a:off x="1924050" y="1557338"/>
            <a:ext cx="8235950" cy="4525962"/>
          </a:xfrm>
          <a:noFill/>
          <a:ln>
            <a:miter lim="800000"/>
            <a:headEnd/>
            <a:tailEnd/>
          </a:ln>
        </p:spPr>
        <p:txBody>
          <a:bodyPr vert="horz" wrap="square" lIns="91440" tIns="45720" rIns="91440" bIns="45720" numCol="1" anchor="t" anchorCtr="0" compatLnSpc="1">
            <a:prstTxWarp prst="textNoShape">
              <a:avLst/>
            </a:prstTxWarp>
          </a:bodyPr>
          <a:lstStyle/>
          <a:p>
            <a:r>
              <a:rPr lang="en-US" altLang="zh-TW">
                <a:ea typeface="新細明體" pitchFamily="18" charset="-120"/>
              </a:rPr>
              <a:t>Development of the Laplacian method</a:t>
            </a:r>
          </a:p>
          <a:p>
            <a:pPr lvl="1"/>
            <a:r>
              <a:rPr lang="en-US" altLang="zh-CN">
                <a:ea typeface="宋体" pitchFamily="2" charset="-122"/>
              </a:rPr>
              <a:t>The two dimensional Laplacian operator for continuous functions</a:t>
            </a:r>
            <a:r>
              <a:rPr lang="en-US" altLang="zh-TW">
                <a:ea typeface="新細明體" pitchFamily="18" charset="-120"/>
              </a:rPr>
              <a:t>:</a:t>
            </a:r>
          </a:p>
          <a:p>
            <a:pPr lvl="1"/>
            <a:endParaRPr lang="en-US" altLang="zh-TW">
              <a:ea typeface="新細明體" pitchFamily="18" charset="-120"/>
            </a:endParaRPr>
          </a:p>
          <a:p>
            <a:pPr lvl="1"/>
            <a:r>
              <a:rPr lang="en-US" altLang="zh-TW">
                <a:ea typeface="新細明體" pitchFamily="18" charset="-120"/>
              </a:rPr>
              <a:t>The Laplacian is a linear operator.</a:t>
            </a:r>
          </a:p>
        </p:txBody>
      </p:sp>
      <p:graphicFrame>
        <p:nvGraphicFramePr>
          <p:cNvPr id="247812" name="Object 4"/>
          <p:cNvGraphicFramePr>
            <a:graphicFrameLocks noGrp="1" noChangeAspect="1"/>
          </p:cNvGraphicFramePr>
          <p:nvPr>
            <p:ph sz="quarter" idx="2"/>
          </p:nvPr>
        </p:nvGraphicFramePr>
        <p:xfrm>
          <a:off x="6483351" y="2693989"/>
          <a:ext cx="2786063" cy="1082675"/>
        </p:xfrm>
        <a:graphic>
          <a:graphicData uri="http://schemas.openxmlformats.org/presentationml/2006/ole">
            <mc:AlternateContent xmlns:mc="http://schemas.openxmlformats.org/markup-compatibility/2006">
              <mc:Choice xmlns:v="urn:schemas-microsoft-com:vml" Requires="v">
                <p:oleObj spid="_x0000_s328002" name="Equation" r:id="rId3" imgW="1143000" imgH="444240" progId="Equation.3">
                  <p:embed/>
                </p:oleObj>
              </mc:Choice>
              <mc:Fallback>
                <p:oleObj name="Equation" r:id="rId3" imgW="1143000" imgH="44424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3351" y="2693989"/>
                        <a:ext cx="2786063"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3" name="Object 5"/>
          <p:cNvGraphicFramePr>
            <a:graphicFrameLocks noGrp="1" noChangeAspect="1"/>
          </p:cNvGraphicFramePr>
          <p:nvPr>
            <p:ph sz="quarter" idx="3"/>
          </p:nvPr>
        </p:nvGraphicFramePr>
        <p:xfrm>
          <a:off x="3341689" y="4148139"/>
          <a:ext cx="5068887" cy="852487"/>
        </p:xfrm>
        <a:graphic>
          <a:graphicData uri="http://schemas.openxmlformats.org/presentationml/2006/ole">
            <mc:AlternateContent xmlns:mc="http://schemas.openxmlformats.org/markup-compatibility/2006">
              <mc:Choice xmlns:v="urn:schemas-microsoft-com:vml" Requires="v">
                <p:oleObj spid="_x0000_s328003" name="方程式" r:id="rId5" imgW="2489040" imgH="419040" progId="Equation.3">
                  <p:embed/>
                </p:oleObj>
              </mc:Choice>
              <mc:Fallback>
                <p:oleObj name="方程式" r:id="rId5" imgW="2489040" imgH="419040" progId="Equation.3">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1689" y="4148139"/>
                        <a:ext cx="5068887" cy="85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4" name="Object 6"/>
          <p:cNvGraphicFramePr>
            <a:graphicFrameLocks noChangeAspect="1"/>
          </p:cNvGraphicFramePr>
          <p:nvPr/>
        </p:nvGraphicFramePr>
        <p:xfrm>
          <a:off x="3268663" y="4979988"/>
          <a:ext cx="5446712" cy="971550"/>
        </p:xfrm>
        <a:graphic>
          <a:graphicData uri="http://schemas.openxmlformats.org/presentationml/2006/ole">
            <mc:AlternateContent xmlns:mc="http://schemas.openxmlformats.org/markup-compatibility/2006">
              <mc:Choice xmlns:v="urn:schemas-microsoft-com:vml" Requires="v">
                <p:oleObj spid="_x0000_s328004" name="方程式" r:id="rId7" imgW="2489040" imgH="444240" progId="Equation.3">
                  <p:embed/>
                </p:oleObj>
              </mc:Choice>
              <mc:Fallback>
                <p:oleObj name="方程式" r:id="rId7" imgW="248904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8663" y="4979988"/>
                        <a:ext cx="5446712"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7815" name="Object 7"/>
          <p:cNvGraphicFramePr>
            <a:graphicFrameLocks noChangeAspect="1"/>
          </p:cNvGraphicFramePr>
          <p:nvPr/>
        </p:nvGraphicFramePr>
        <p:xfrm>
          <a:off x="2433638" y="6056314"/>
          <a:ext cx="8007350" cy="446087"/>
        </p:xfrm>
        <a:graphic>
          <a:graphicData uri="http://schemas.openxmlformats.org/presentationml/2006/ole">
            <mc:AlternateContent xmlns:mc="http://schemas.openxmlformats.org/markup-compatibility/2006">
              <mc:Choice xmlns:v="urn:schemas-microsoft-com:vml" Requires="v">
                <p:oleObj spid="_x0000_s328005" name="Equation" r:id="rId9" imgW="4089240" imgH="228600" progId="Equation.3">
                  <p:embed/>
                </p:oleObj>
              </mc:Choice>
              <mc:Fallback>
                <p:oleObj name="Equation" r:id="rId9" imgW="40892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3638" y="6056314"/>
                        <a:ext cx="8007350" cy="4460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6" name="AutoShape 8"/>
          <p:cNvSpPr>
            <a:spLocks noChangeArrowheads="1"/>
          </p:cNvSpPr>
          <p:nvPr/>
        </p:nvSpPr>
        <p:spPr bwMode="auto">
          <a:xfrm>
            <a:off x="9185276" y="4810125"/>
            <a:ext cx="747713" cy="344488"/>
          </a:xfrm>
          <a:prstGeom prst="rightArrow">
            <a:avLst>
              <a:gd name="adj1" fmla="val 50000"/>
              <a:gd name="adj2" fmla="val 54263"/>
            </a:avLst>
          </a:prstGeom>
          <a:solidFill>
            <a:schemeClr val="accent1"/>
          </a:solidFill>
          <a:ln w="9525">
            <a:solidFill>
              <a:schemeClr val="tx1"/>
            </a:solidFill>
            <a:miter lim="800000"/>
            <a:headEnd/>
            <a:tailEnd/>
          </a:ln>
          <a:effectLst/>
        </p:spPr>
        <p:txBody>
          <a:bodyPr wrap="none" anchor="ctr"/>
          <a:lstStyle/>
          <a:p>
            <a:endParaRPr lang="en-US"/>
          </a:p>
        </p:txBody>
      </p:sp>
    </p:spTree>
    <p:extLst>
      <p:ext uri="{BB962C8B-B14F-4D97-AF65-F5344CB8AC3E}">
        <p14:creationId xmlns:p14="http://schemas.microsoft.com/office/powerpoint/2010/main" val="24026343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Text Box 2"/>
          <p:cNvSpPr txBox="1">
            <a:spLocks noChangeArrowheads="1"/>
          </p:cNvSpPr>
          <p:nvPr/>
        </p:nvSpPr>
        <p:spPr bwMode="auto">
          <a:xfrm>
            <a:off x="2800351" y="423863"/>
            <a:ext cx="7421563" cy="1066800"/>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3200">
                <a:solidFill>
                  <a:srgbClr val="FF0000"/>
                </a:solidFill>
                <a:ea typeface="新細明體" pitchFamily="18" charset="-120"/>
              </a:rPr>
              <a:t>The Laplacian</a:t>
            </a:r>
          </a:p>
        </p:txBody>
      </p:sp>
      <p:pic>
        <p:nvPicPr>
          <p:cNvPr id="248835" name="Picture 3"/>
          <p:cNvPicPr>
            <a:picLocks noChangeAspect="1" noChangeArrowheads="1"/>
          </p:cNvPicPr>
          <p:nvPr/>
        </p:nvPicPr>
        <p:blipFill>
          <a:blip r:embed="rId3" cstate="print"/>
          <a:srcRect/>
          <a:stretch>
            <a:fillRect/>
          </a:stretch>
        </p:blipFill>
        <p:spPr bwMode="auto">
          <a:xfrm>
            <a:off x="1740579" y="2104572"/>
            <a:ext cx="7855747" cy="4735967"/>
          </a:xfrm>
          <a:prstGeom prst="rect">
            <a:avLst/>
          </a:prstGeom>
          <a:noFill/>
          <a:ln w="9525">
            <a:noFill/>
            <a:miter lim="800000"/>
            <a:headEnd/>
            <a:tailEnd/>
          </a:ln>
          <a:effectLst/>
        </p:spPr>
      </p:pic>
      <p:graphicFrame>
        <p:nvGraphicFramePr>
          <p:cNvPr id="318466" name="Object 2"/>
          <p:cNvGraphicFramePr>
            <a:graphicFrameLocks noChangeAspect="1"/>
          </p:cNvGraphicFramePr>
          <p:nvPr/>
        </p:nvGraphicFramePr>
        <p:xfrm>
          <a:off x="1780495" y="1614944"/>
          <a:ext cx="8007350" cy="446087"/>
        </p:xfrm>
        <a:graphic>
          <a:graphicData uri="http://schemas.openxmlformats.org/presentationml/2006/ole">
            <mc:AlternateContent xmlns:mc="http://schemas.openxmlformats.org/markup-compatibility/2006">
              <mc:Choice xmlns:v="urn:schemas-microsoft-com:vml" Requires="v">
                <p:oleObj spid="_x0000_s318572" name="Equation" r:id="rId4" imgW="4089240" imgH="228600" progId="Equation.3">
                  <p:embed/>
                </p:oleObj>
              </mc:Choice>
              <mc:Fallback>
                <p:oleObj name="Equation" r:id="rId4" imgW="4089240" imgH="2286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495" y="1614944"/>
                        <a:ext cx="8007350" cy="4460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ext Box 2"/>
          <p:cNvSpPr txBox="1">
            <a:spLocks noChangeArrowheads="1"/>
          </p:cNvSpPr>
          <p:nvPr/>
        </p:nvSpPr>
        <p:spPr bwMode="auto">
          <a:xfrm>
            <a:off x="2800351" y="423864"/>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sp>
        <p:nvSpPr>
          <p:cNvPr id="249859" name="Rectangle 3"/>
          <p:cNvSpPr>
            <a:spLocks noGrp="1" noChangeArrowheads="1"/>
          </p:cNvSpPr>
          <p:nvPr>
            <p:ph type="body" sz="half" idx="1"/>
          </p:nvPr>
        </p:nvSpPr>
        <p:spPr bwMode="auto">
          <a:xfrm>
            <a:off x="1690920" y="1654408"/>
            <a:ext cx="8701309" cy="1858962"/>
          </a:xfrm>
          <a:noFill/>
          <a:ln>
            <a:miter lim="800000"/>
            <a:headEnd/>
            <a:tailEnd/>
          </a:ln>
        </p:spPr>
        <p:txBody>
          <a:bodyPr vert="horz" wrap="square" lIns="91440" tIns="45720" rIns="91440" bIns="45720" numCol="1" anchor="t" anchorCtr="0" compatLnSpc="1">
            <a:prstTxWarp prst="textNoShape">
              <a:avLst/>
            </a:prstTxWarp>
          </a:bodyPr>
          <a:lstStyle/>
          <a:p>
            <a:pPr algn="just">
              <a:spcBef>
                <a:spcPts val="600"/>
              </a:spcBef>
              <a:spcAft>
                <a:spcPts val="600"/>
              </a:spcAft>
              <a:buNone/>
            </a:pPr>
            <a:r>
              <a:rPr lang="en-US" altLang="zh-CN" sz="2800" dirty="0">
                <a:ea typeface="宋体" pitchFamily="2" charset="-122"/>
              </a:rPr>
              <a:t>Because the </a:t>
            </a:r>
            <a:r>
              <a:rPr lang="en-US" altLang="zh-CN" sz="2800" dirty="0" err="1">
                <a:ea typeface="宋体" pitchFamily="2" charset="-122"/>
              </a:rPr>
              <a:t>Laplacian</a:t>
            </a:r>
            <a:r>
              <a:rPr lang="en-US" altLang="zh-CN" sz="2800" dirty="0">
                <a:ea typeface="宋体" pitchFamily="2" charset="-122"/>
              </a:rPr>
              <a:t> is a derivative operator, its use highlights gray-level discontinues. </a:t>
            </a:r>
          </a:p>
          <a:p>
            <a:pPr algn="just">
              <a:spcBef>
                <a:spcPts val="600"/>
              </a:spcBef>
              <a:spcAft>
                <a:spcPts val="600"/>
              </a:spcAft>
              <a:buNone/>
            </a:pPr>
            <a:r>
              <a:rPr lang="en-US" altLang="zh-CN" sz="2800" dirty="0">
                <a:ea typeface="宋体" pitchFamily="2" charset="-122"/>
              </a:rPr>
              <a:t>To sharpen an image, the </a:t>
            </a:r>
            <a:r>
              <a:rPr lang="en-US" altLang="zh-CN" sz="2800" dirty="0" err="1">
                <a:ea typeface="宋体" pitchFamily="2" charset="-122"/>
              </a:rPr>
              <a:t>Laplacian</a:t>
            </a:r>
            <a:r>
              <a:rPr lang="en-US" altLang="zh-CN" sz="2800" dirty="0">
                <a:ea typeface="宋体" pitchFamily="2" charset="-122"/>
              </a:rPr>
              <a:t> is based on the equation:</a:t>
            </a:r>
          </a:p>
          <a:p>
            <a:pPr algn="just">
              <a:spcBef>
                <a:spcPts val="600"/>
              </a:spcBef>
              <a:spcAft>
                <a:spcPts val="600"/>
              </a:spcAft>
            </a:pPr>
            <a:endParaRPr lang="en-US" altLang="zh-CN" sz="2800" dirty="0">
              <a:ea typeface="宋体" pitchFamily="2" charset="-122"/>
            </a:endParaRPr>
          </a:p>
          <a:p>
            <a:pPr algn="just">
              <a:spcBef>
                <a:spcPts val="600"/>
              </a:spcBef>
              <a:spcAft>
                <a:spcPts val="600"/>
              </a:spcAft>
            </a:pPr>
            <a:endParaRPr lang="en-US" altLang="zh-CN" sz="2800" dirty="0">
              <a:ea typeface="宋体" pitchFamily="2" charset="-122"/>
            </a:endParaRPr>
          </a:p>
          <a:p>
            <a:pPr algn="just">
              <a:spcBef>
                <a:spcPts val="600"/>
              </a:spcBef>
              <a:spcAft>
                <a:spcPts val="600"/>
              </a:spcAft>
              <a:buNone/>
            </a:pPr>
            <a:endParaRPr lang="en-US" altLang="zh-TW" sz="2800" dirty="0">
              <a:ea typeface="新細明體" pitchFamily="18" charset="-120"/>
            </a:endParaRPr>
          </a:p>
        </p:txBody>
      </p:sp>
      <p:graphicFrame>
        <p:nvGraphicFramePr>
          <p:cNvPr id="249860" name="Object 4"/>
          <p:cNvGraphicFramePr>
            <a:graphicFrameLocks noGrp="1" noChangeAspect="1"/>
          </p:cNvGraphicFramePr>
          <p:nvPr>
            <p:ph sz="half" idx="2"/>
          </p:nvPr>
        </p:nvGraphicFramePr>
        <p:xfrm>
          <a:off x="1646238" y="3735388"/>
          <a:ext cx="8921750" cy="842962"/>
        </p:xfrm>
        <a:graphic>
          <a:graphicData uri="http://schemas.openxmlformats.org/presentationml/2006/ole">
            <mc:AlternateContent xmlns:mc="http://schemas.openxmlformats.org/markup-compatibility/2006">
              <mc:Choice xmlns:v="urn:schemas-microsoft-com:vml" Requires="v">
                <p:oleObj spid="_x0000_s250073" name="Equation" r:id="rId3" imgW="5143320" imgH="482400" progId="Equation.3">
                  <p:embed/>
                </p:oleObj>
              </mc:Choice>
              <mc:Fallback>
                <p:oleObj name="Equation" r:id="rId3" imgW="5143320" imgH="482400" progId="Equation.3">
                  <p:embed/>
                  <p:pic>
                    <p:nvPicPr>
                      <p:cNvPr id="0" name="Picture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238" y="3735388"/>
                        <a:ext cx="892175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9861" name="Rectangle 5"/>
          <p:cNvSpPr>
            <a:spLocks noChangeArrowheads="1"/>
          </p:cNvSpPr>
          <p:nvPr/>
        </p:nvSpPr>
        <p:spPr bwMode="auto">
          <a:xfrm>
            <a:off x="1524001" y="5062539"/>
            <a:ext cx="5605463" cy="830997"/>
          </a:xfrm>
          <a:prstGeom prst="rect">
            <a:avLst/>
          </a:prstGeom>
          <a:noFill/>
          <a:ln w="9525">
            <a:noFill/>
            <a:miter lim="800000"/>
            <a:headEnd/>
            <a:tailEnd/>
          </a:ln>
          <a:effectLst/>
        </p:spPr>
        <p:txBody>
          <a:bodyPr>
            <a:spAutoFit/>
          </a:bodyPr>
          <a:lstStyle/>
          <a:p>
            <a:r>
              <a:rPr lang="en-US" altLang="zh-CN" dirty="0">
                <a:ea typeface="Arial Unicode MS" pitchFamily="34" charset="-128"/>
                <a:cs typeface="Arial Unicode MS" pitchFamily="34" charset="-128"/>
              </a:rPr>
              <a:t>Function: </a:t>
            </a:r>
            <a:r>
              <a:rPr lang="en-US" altLang="zh-CN" dirty="0" err="1">
                <a:latin typeface="Arial" pitchFamily="34" charset="0"/>
                <a:ea typeface="Arial Unicode MS" pitchFamily="34" charset="-128"/>
                <a:cs typeface="Arial" pitchFamily="34" charset="0"/>
              </a:rPr>
              <a:t>fspecial</a:t>
            </a:r>
            <a:r>
              <a:rPr lang="en-US" altLang="zh-CN" dirty="0">
                <a:latin typeface="Arial" pitchFamily="34" charset="0"/>
                <a:ea typeface="Arial Unicode MS" pitchFamily="34" charset="-128"/>
                <a:cs typeface="Arial" pitchFamily="34" charset="0"/>
              </a:rPr>
              <a:t>(‘</a:t>
            </a:r>
            <a:r>
              <a:rPr lang="en-US" altLang="zh-CN" dirty="0" err="1">
                <a:latin typeface="Arial" pitchFamily="34" charset="0"/>
                <a:ea typeface="Arial Unicode MS" pitchFamily="34" charset="-128"/>
                <a:cs typeface="Arial" pitchFamily="34" charset="0"/>
              </a:rPr>
              <a:t>laplacian</a:t>
            </a:r>
            <a:r>
              <a:rPr lang="en-US" altLang="zh-CN" dirty="0">
                <a:latin typeface="Arial" pitchFamily="34" charset="0"/>
                <a:ea typeface="Arial Unicode MS" pitchFamily="34" charset="-128"/>
                <a:cs typeface="Arial" pitchFamily="34" charset="0"/>
              </a:rPr>
              <a:t>’, alpha)</a:t>
            </a:r>
          </a:p>
          <a:p>
            <a:r>
              <a:rPr lang="en-US" altLang="zh-TW" dirty="0">
                <a:ea typeface="新細明體" pitchFamily="18" charset="-120"/>
              </a:rPr>
              <a:t>implements a more general </a:t>
            </a:r>
            <a:r>
              <a:rPr lang="en-US" altLang="zh-TW" dirty="0" err="1">
                <a:ea typeface="新細明體" pitchFamily="18" charset="-120"/>
              </a:rPr>
              <a:t>Laplacian</a:t>
            </a:r>
            <a:r>
              <a:rPr lang="en-US" altLang="zh-TW" dirty="0">
                <a:ea typeface="新細明體" pitchFamily="18" charset="-120"/>
              </a:rPr>
              <a:t> mask:</a:t>
            </a:r>
            <a:endParaRPr lang="en-US" dirty="0"/>
          </a:p>
        </p:txBody>
      </p:sp>
      <p:graphicFrame>
        <p:nvGraphicFramePr>
          <p:cNvPr id="249862" name="Object 6"/>
          <p:cNvGraphicFramePr>
            <a:graphicFrameLocks noChangeAspect="1"/>
          </p:cNvGraphicFramePr>
          <p:nvPr/>
        </p:nvGraphicFramePr>
        <p:xfrm>
          <a:off x="7278688" y="4732338"/>
          <a:ext cx="2335212" cy="2032000"/>
        </p:xfrm>
        <a:graphic>
          <a:graphicData uri="http://schemas.openxmlformats.org/presentationml/2006/ole">
            <mc:AlternateContent xmlns:mc="http://schemas.openxmlformats.org/markup-compatibility/2006">
              <mc:Choice xmlns:v="urn:schemas-microsoft-com:vml" Requires="v">
                <p:oleObj spid="_x0000_s250074" name="Equation" r:id="rId5" imgW="1269720" imgH="1104840" progId="Equation.3">
                  <p:embed/>
                </p:oleObj>
              </mc:Choice>
              <mc:Fallback>
                <p:oleObj name="Equation" r:id="rId5" imgW="1269720" imgH="110484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8688" y="4732338"/>
                        <a:ext cx="2335212" cy="203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bwMode="auto">
          <a:xfrm>
            <a:off x="1597742" y="1501879"/>
            <a:ext cx="9070259" cy="3940175"/>
          </a:xfrm>
          <a:noFill/>
          <a:ln>
            <a:miter lim="800000"/>
            <a:headEnd/>
            <a:tailEnd/>
          </a:ln>
        </p:spPr>
        <p:txBody>
          <a:bodyPr vert="horz" wrap="square" lIns="91440" tIns="45720" rIns="91440" bIns="45720" numCol="1" anchor="t" anchorCtr="0" compatLnSpc="1">
            <a:prstTxWarp prst="textNoShape">
              <a:avLst/>
            </a:prstTxWarp>
          </a:bodyPr>
          <a:lstStyle/>
          <a:p>
            <a:pPr>
              <a:buFontTx/>
              <a:buNone/>
            </a:pPr>
            <a:r>
              <a:rPr lang="en-US" sz="2800" dirty="0"/>
              <a:t>Example: 1/2</a:t>
            </a:r>
          </a:p>
          <a:p>
            <a:pPr>
              <a:buFontTx/>
              <a:buNone/>
            </a:pPr>
            <a:endParaRPr lang="en-US" sz="800" dirty="0"/>
          </a:p>
          <a:p>
            <a:pPr>
              <a:buNone/>
            </a:pPr>
            <a:r>
              <a:rPr lang="en-US" sz="2000" dirty="0"/>
              <a:t>&gt;&gt; f = </a:t>
            </a:r>
            <a:r>
              <a:rPr lang="en-US" sz="2000" dirty="0" err="1"/>
              <a:t>imread</a:t>
            </a:r>
            <a:r>
              <a:rPr lang="en-US" sz="2000" dirty="0"/>
              <a:t>('</a:t>
            </a:r>
            <a:r>
              <a:rPr lang="en-US" sz="2000" dirty="0" err="1"/>
              <a:t>moon.tif</a:t>
            </a:r>
            <a:r>
              <a:rPr lang="en-US" sz="2000" dirty="0"/>
              <a:t>'); </a:t>
            </a:r>
            <a:r>
              <a:rPr lang="en-US" sz="1400" dirty="0">
                <a:solidFill>
                  <a:srgbClr val="00B050"/>
                </a:solidFill>
              </a:rPr>
              <a:t>% Image of the north pole of the moon - Courtesy of NASA</a:t>
            </a:r>
            <a:endParaRPr lang="en-US" sz="2000" dirty="0">
              <a:solidFill>
                <a:srgbClr val="00B050"/>
              </a:solidFill>
            </a:endParaRPr>
          </a:p>
          <a:p>
            <a:pPr>
              <a:buFontTx/>
              <a:buNone/>
            </a:pPr>
            <a:r>
              <a:rPr lang="en-US" sz="2000" dirty="0"/>
              <a:t>&gt;&gt; w4 = </a:t>
            </a:r>
            <a:r>
              <a:rPr lang="en-US" sz="2000" dirty="0" err="1"/>
              <a:t>fspecial</a:t>
            </a:r>
            <a:r>
              <a:rPr lang="en-US" sz="2000" dirty="0"/>
              <a:t>('</a:t>
            </a:r>
            <a:r>
              <a:rPr lang="en-US" sz="2000" dirty="0" err="1"/>
              <a:t>laplacian</a:t>
            </a:r>
            <a:r>
              <a:rPr lang="en-US" sz="2000" dirty="0"/>
              <a:t>', 0);</a:t>
            </a:r>
          </a:p>
          <a:p>
            <a:pPr>
              <a:buFontTx/>
              <a:buNone/>
            </a:pPr>
            <a:r>
              <a:rPr lang="en-US" sz="2000" dirty="0"/>
              <a:t>&gt;&gt; d = im2double(f);</a:t>
            </a:r>
          </a:p>
          <a:p>
            <a:pPr>
              <a:buFontTx/>
              <a:buNone/>
            </a:pPr>
            <a:r>
              <a:rPr lang="en-US" sz="2000" dirty="0"/>
              <a:t>&gt;&gt; dw4 = </a:t>
            </a:r>
            <a:r>
              <a:rPr lang="en-US" sz="2000" dirty="0" err="1"/>
              <a:t>imfilter</a:t>
            </a:r>
            <a:r>
              <a:rPr lang="en-US" sz="2000" dirty="0"/>
              <a:t>(d, w4, 'replicate');</a:t>
            </a:r>
          </a:p>
          <a:p>
            <a:pPr>
              <a:buFontTx/>
              <a:buNone/>
            </a:pPr>
            <a:r>
              <a:rPr lang="en-US" sz="2000" dirty="0"/>
              <a:t>&gt;&gt; g4 = d-dw4;</a:t>
            </a:r>
          </a:p>
          <a:p>
            <a:pPr>
              <a:buFontTx/>
              <a:buNone/>
            </a:pPr>
            <a:r>
              <a:rPr lang="en-US" sz="2000" dirty="0"/>
              <a:t>&gt;&gt; subplot(1,3,1), </a:t>
            </a:r>
            <a:r>
              <a:rPr lang="en-US" sz="2000" dirty="0" err="1"/>
              <a:t>imshow</a:t>
            </a:r>
            <a:r>
              <a:rPr lang="en-US" sz="2000" dirty="0"/>
              <a:t>(f), subplot(1,3,2),</a:t>
            </a:r>
            <a:r>
              <a:rPr lang="en-US" sz="2000" dirty="0" err="1"/>
              <a:t>imshow</a:t>
            </a:r>
            <a:r>
              <a:rPr lang="en-US" sz="2000" dirty="0"/>
              <a:t>(dw4), subplot(1,3,3), </a:t>
            </a:r>
            <a:r>
              <a:rPr lang="en-US" sz="2000" dirty="0" err="1"/>
              <a:t>imshow</a:t>
            </a:r>
            <a:r>
              <a:rPr lang="en-US" sz="2000" dirty="0"/>
              <a:t>(g4)</a:t>
            </a:r>
          </a:p>
        </p:txBody>
      </p:sp>
      <p:sp>
        <p:nvSpPr>
          <p:cNvPr id="253956" name="Text Box 4"/>
          <p:cNvSpPr txBox="1">
            <a:spLocks noChangeArrowheads="1"/>
          </p:cNvSpPr>
          <p:nvPr/>
        </p:nvSpPr>
        <p:spPr bwMode="auto">
          <a:xfrm>
            <a:off x="2800351" y="423864"/>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pic>
        <p:nvPicPr>
          <p:cNvPr id="3" name="Picture 2"/>
          <p:cNvPicPr>
            <a:picLocks noChangeAspect="1"/>
          </p:cNvPicPr>
          <p:nvPr/>
        </p:nvPicPr>
        <p:blipFill rotWithShape="1">
          <a:blip r:embed="rId3"/>
          <a:srcRect l="10350" t="18041" r="27852" b="40735"/>
          <a:stretch/>
        </p:blipFill>
        <p:spPr>
          <a:xfrm>
            <a:off x="3151549" y="4383464"/>
            <a:ext cx="7299427" cy="2366128"/>
          </a:xfrm>
          <a:prstGeom prst="rect">
            <a:avLst/>
          </a:prstGeom>
        </p:spPr>
      </p:pic>
      <p:sp>
        <p:nvSpPr>
          <p:cNvPr id="6" name="Minus 5"/>
          <p:cNvSpPr/>
          <p:nvPr/>
        </p:nvSpPr>
        <p:spPr bwMode="auto">
          <a:xfrm>
            <a:off x="5247587" y="5432627"/>
            <a:ext cx="348792" cy="393139"/>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Equal 6"/>
          <p:cNvSpPr/>
          <p:nvPr/>
        </p:nvSpPr>
        <p:spPr bwMode="auto">
          <a:xfrm>
            <a:off x="7990787" y="5514681"/>
            <a:ext cx="358219" cy="245097"/>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9"/>
          <p:cNvSpPr>
            <a:spLocks noChangeArrowheads="1"/>
          </p:cNvSpPr>
          <p:nvPr/>
        </p:nvSpPr>
        <p:spPr bwMode="auto">
          <a:xfrm>
            <a:off x="1644875" y="5049569"/>
            <a:ext cx="1396841" cy="1323439"/>
          </a:xfrm>
          <a:prstGeom prst="rect">
            <a:avLst/>
          </a:prstGeom>
          <a:solidFill>
            <a:srgbClr val="FFFF00"/>
          </a:solidFill>
          <a:ln w="9525">
            <a:noFill/>
            <a:miter lim="800000"/>
            <a:headEnd/>
            <a:tailEnd/>
          </a:ln>
          <a:effectLst/>
        </p:spPr>
        <p:txBody>
          <a:bodyPr wrap="square">
            <a:spAutoFit/>
          </a:bodyPr>
          <a:lstStyle/>
          <a:p>
            <a:r>
              <a:rPr lang="en-US" sz="1600" dirty="0"/>
              <a:t>Enhancement using the Laplacian filter with -4 in the center</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bwMode="auto">
          <a:xfrm>
            <a:off x="1597742" y="1501879"/>
            <a:ext cx="9070259" cy="3940175"/>
          </a:xfrm>
          <a:noFill/>
          <a:ln>
            <a:miter lim="800000"/>
            <a:headEnd/>
            <a:tailEnd/>
          </a:ln>
        </p:spPr>
        <p:txBody>
          <a:bodyPr vert="horz" wrap="square" lIns="91440" tIns="45720" rIns="91440" bIns="45720" numCol="1" anchor="t" anchorCtr="0" compatLnSpc="1">
            <a:prstTxWarp prst="textNoShape">
              <a:avLst/>
            </a:prstTxWarp>
          </a:bodyPr>
          <a:lstStyle/>
          <a:p>
            <a:pPr>
              <a:buFontTx/>
              <a:buNone/>
            </a:pPr>
            <a:r>
              <a:rPr lang="en-US" sz="2800" dirty="0"/>
              <a:t>Example: 2/2</a:t>
            </a:r>
          </a:p>
          <a:p>
            <a:pPr>
              <a:buFontTx/>
              <a:buNone/>
            </a:pPr>
            <a:endParaRPr lang="en-US" sz="800" dirty="0"/>
          </a:p>
          <a:p>
            <a:pPr>
              <a:buFontTx/>
              <a:buNone/>
            </a:pPr>
            <a:r>
              <a:rPr lang="en-US" sz="2000" dirty="0"/>
              <a:t>&gt;&gt; f = </a:t>
            </a:r>
            <a:r>
              <a:rPr lang="en-US" sz="2000" dirty="0" err="1"/>
              <a:t>imread</a:t>
            </a:r>
            <a:r>
              <a:rPr lang="en-US" sz="2000" dirty="0"/>
              <a:t>('moon.tif');</a:t>
            </a:r>
          </a:p>
          <a:p>
            <a:pPr>
              <a:buNone/>
            </a:pPr>
            <a:r>
              <a:rPr lang="en-US" sz="2000" dirty="0"/>
              <a:t>&gt;&gt; w8 = [1 1 1; 1 -8 1; 1 1 1];</a:t>
            </a:r>
          </a:p>
          <a:p>
            <a:pPr>
              <a:buFontTx/>
              <a:buNone/>
            </a:pPr>
            <a:r>
              <a:rPr lang="en-US" sz="2000" dirty="0"/>
              <a:t>&gt;&gt; d = im2double(f);</a:t>
            </a:r>
          </a:p>
          <a:p>
            <a:pPr>
              <a:buFontTx/>
              <a:buNone/>
            </a:pPr>
            <a:r>
              <a:rPr lang="en-US" sz="2000" dirty="0"/>
              <a:t>&gt;&gt; dw8 = </a:t>
            </a:r>
            <a:r>
              <a:rPr lang="en-US" sz="2000" dirty="0" err="1"/>
              <a:t>imfilter</a:t>
            </a:r>
            <a:r>
              <a:rPr lang="en-US" sz="2000" dirty="0"/>
              <a:t>(d, w8, 'replicate');</a:t>
            </a:r>
          </a:p>
          <a:p>
            <a:pPr>
              <a:buFontTx/>
              <a:buNone/>
            </a:pPr>
            <a:r>
              <a:rPr lang="en-US" sz="2000" dirty="0"/>
              <a:t>&gt;&gt; g8 = d-dw8;</a:t>
            </a:r>
          </a:p>
          <a:p>
            <a:pPr>
              <a:buFontTx/>
              <a:buNone/>
            </a:pPr>
            <a:r>
              <a:rPr lang="en-US" sz="2000" dirty="0"/>
              <a:t>&gt;&gt; subplot(1,3,1), </a:t>
            </a:r>
            <a:r>
              <a:rPr lang="en-US" sz="2000" dirty="0" err="1"/>
              <a:t>imshow</a:t>
            </a:r>
            <a:r>
              <a:rPr lang="en-US" sz="2000" dirty="0"/>
              <a:t>(f), subplot(1,3,2),</a:t>
            </a:r>
            <a:r>
              <a:rPr lang="en-US" sz="2000" dirty="0" err="1"/>
              <a:t>imshow</a:t>
            </a:r>
            <a:r>
              <a:rPr lang="en-US" sz="2000" dirty="0"/>
              <a:t>(dw8), subplot(1,3,3), </a:t>
            </a:r>
            <a:r>
              <a:rPr lang="en-US" sz="2000" dirty="0" err="1"/>
              <a:t>imshow</a:t>
            </a:r>
            <a:r>
              <a:rPr lang="en-US" sz="2000" dirty="0"/>
              <a:t>(g8)</a:t>
            </a:r>
          </a:p>
        </p:txBody>
      </p:sp>
      <p:sp>
        <p:nvSpPr>
          <p:cNvPr id="253956" name="Text Box 4"/>
          <p:cNvSpPr txBox="1">
            <a:spLocks noChangeArrowheads="1"/>
          </p:cNvSpPr>
          <p:nvPr/>
        </p:nvSpPr>
        <p:spPr bwMode="auto">
          <a:xfrm>
            <a:off x="2800351" y="423864"/>
            <a:ext cx="7421563" cy="1006475"/>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a:solidFill>
                  <a:srgbClr val="FF0000"/>
                </a:solidFill>
                <a:ea typeface="新細明體" pitchFamily="18" charset="-120"/>
              </a:rPr>
              <a:t>Use of Second Derivatives for Enhancement</a:t>
            </a:r>
          </a:p>
          <a:p>
            <a:pPr algn="ctr"/>
            <a:r>
              <a:rPr lang="en-US" altLang="zh-TW" sz="2800">
                <a:solidFill>
                  <a:srgbClr val="FF0000"/>
                </a:solidFill>
                <a:ea typeface="新細明體" pitchFamily="18" charset="-120"/>
              </a:rPr>
              <a:t>(The Laplacian)</a:t>
            </a:r>
          </a:p>
        </p:txBody>
      </p:sp>
      <p:pic>
        <p:nvPicPr>
          <p:cNvPr id="2" name="Picture 1"/>
          <p:cNvPicPr>
            <a:picLocks noChangeAspect="1"/>
          </p:cNvPicPr>
          <p:nvPr/>
        </p:nvPicPr>
        <p:blipFill rotWithShape="1">
          <a:blip r:embed="rId3"/>
          <a:srcRect l="10208" t="25373" r="27282" b="47881"/>
          <a:stretch/>
        </p:blipFill>
        <p:spPr>
          <a:xfrm>
            <a:off x="3005808" y="4422009"/>
            <a:ext cx="7596204" cy="2434904"/>
          </a:xfrm>
          <a:prstGeom prst="rect">
            <a:avLst/>
          </a:prstGeom>
        </p:spPr>
      </p:pic>
      <p:sp>
        <p:nvSpPr>
          <p:cNvPr id="4" name="Minus 3"/>
          <p:cNvSpPr/>
          <p:nvPr/>
        </p:nvSpPr>
        <p:spPr bwMode="auto">
          <a:xfrm>
            <a:off x="5247587" y="5432627"/>
            <a:ext cx="348792" cy="393139"/>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5" name="Equal 4"/>
          <p:cNvSpPr/>
          <p:nvPr/>
        </p:nvSpPr>
        <p:spPr bwMode="auto">
          <a:xfrm>
            <a:off x="7990787" y="5514681"/>
            <a:ext cx="358219" cy="245097"/>
          </a:xfrm>
          <a:prstGeom prst="mathEqual">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8" name="Rectangle 10"/>
          <p:cNvSpPr>
            <a:spLocks noChangeArrowheads="1"/>
          </p:cNvSpPr>
          <p:nvPr/>
        </p:nvSpPr>
        <p:spPr bwMode="auto">
          <a:xfrm>
            <a:off x="1614365" y="5100530"/>
            <a:ext cx="1325456" cy="1323439"/>
          </a:xfrm>
          <a:prstGeom prst="rect">
            <a:avLst/>
          </a:prstGeom>
          <a:solidFill>
            <a:srgbClr val="FFFF00"/>
          </a:solidFill>
          <a:ln w="9525">
            <a:noFill/>
            <a:miter lim="800000"/>
            <a:headEnd/>
            <a:tailEnd/>
          </a:ln>
          <a:effectLst/>
        </p:spPr>
        <p:txBody>
          <a:bodyPr wrap="square">
            <a:spAutoFit/>
          </a:bodyPr>
          <a:lstStyle/>
          <a:p>
            <a:r>
              <a:rPr lang="en-US" sz="1600" dirty="0"/>
              <a:t>Enhancement using the Laplacian filter with -8 in the center</a:t>
            </a:r>
          </a:p>
        </p:txBody>
      </p:sp>
    </p:spTree>
    <p:extLst>
      <p:ext uri="{BB962C8B-B14F-4D97-AF65-F5344CB8AC3E}">
        <p14:creationId xmlns:p14="http://schemas.microsoft.com/office/powerpoint/2010/main" val="248469038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body" idx="1"/>
          </p:nvPr>
        </p:nvSpPr>
        <p:spPr bwMode="auto">
          <a:xfrm>
            <a:off x="1981201" y="1711041"/>
            <a:ext cx="7751763" cy="3940175"/>
          </a:xfrm>
          <a:noFill/>
          <a:ln>
            <a:miter lim="800000"/>
            <a:headEnd/>
            <a:tailEnd/>
          </a:ln>
        </p:spPr>
        <p:txBody>
          <a:bodyPr vert="horz" wrap="square" lIns="91440" tIns="45720" rIns="91440" bIns="45720" numCol="1" anchor="t" anchorCtr="0" compatLnSpc="1">
            <a:prstTxWarp prst="textNoShape">
              <a:avLst/>
            </a:prstTxWarp>
          </a:bodyPr>
          <a:lstStyle/>
          <a:p>
            <a:pPr algn="just">
              <a:lnSpc>
                <a:spcPct val="90000"/>
              </a:lnSpc>
              <a:buNone/>
            </a:pPr>
            <a:r>
              <a:rPr lang="en-US" sz="3600" dirty="0"/>
              <a:t>Exercise:</a:t>
            </a:r>
            <a:endParaRPr lang="en-US" sz="4400" dirty="0"/>
          </a:p>
          <a:p>
            <a:pPr algn="just">
              <a:lnSpc>
                <a:spcPct val="90000"/>
              </a:lnSpc>
              <a:buNone/>
            </a:pPr>
            <a:endParaRPr lang="en-US" sz="1100" dirty="0"/>
          </a:p>
          <a:p>
            <a:pPr algn="just">
              <a:lnSpc>
                <a:spcPct val="90000"/>
              </a:lnSpc>
              <a:buNone/>
            </a:pPr>
            <a:r>
              <a:rPr lang="en-US" sz="2400" dirty="0"/>
              <a:t>Find suitable </a:t>
            </a:r>
            <a:r>
              <a:rPr lang="en-US" sz="2400" dirty="0" err="1"/>
              <a:t>Laplacian</a:t>
            </a:r>
            <a:r>
              <a:rPr lang="en-US" sz="2400" dirty="0"/>
              <a:t> filters to simplify the process of image enhancement without subtraction or addition of original image. for </a:t>
            </a:r>
          </a:p>
          <a:p>
            <a:pPr lvl="2" algn="just">
              <a:lnSpc>
                <a:spcPct val="90000"/>
              </a:lnSpc>
              <a:buNone/>
            </a:pPr>
            <a:r>
              <a:rPr lang="en-US" dirty="0" smtClean="0"/>
              <a:t>(a) –</a:t>
            </a:r>
            <a:r>
              <a:rPr lang="en-US" dirty="0" err="1" smtClean="0"/>
              <a:t>ve</a:t>
            </a:r>
            <a:r>
              <a:rPr lang="en-US" dirty="0" smtClean="0"/>
              <a:t> center</a:t>
            </a:r>
          </a:p>
          <a:p>
            <a:pPr lvl="2" algn="just">
              <a:lnSpc>
                <a:spcPct val="90000"/>
              </a:lnSpc>
              <a:buNone/>
            </a:pPr>
            <a:r>
              <a:rPr lang="en-US" dirty="0" smtClean="0"/>
              <a:t>(b) +</a:t>
            </a:r>
            <a:r>
              <a:rPr lang="en-US" dirty="0" err="1" smtClean="0"/>
              <a:t>ve</a:t>
            </a:r>
            <a:r>
              <a:rPr lang="en-US" dirty="0" smtClean="0"/>
              <a:t> center</a:t>
            </a:r>
          </a:p>
          <a:p>
            <a:pPr algn="just">
              <a:lnSpc>
                <a:spcPct val="90000"/>
              </a:lnSpc>
              <a:buNone/>
            </a:pPr>
            <a:r>
              <a:rPr lang="en-US" sz="2400" dirty="0"/>
              <a:t>and for </a:t>
            </a:r>
          </a:p>
          <a:p>
            <a:pPr marL="1314450" lvl="2" indent="-514350" algn="just">
              <a:lnSpc>
                <a:spcPct val="90000"/>
              </a:lnSpc>
              <a:buAutoNum type="romanLcParenBoth"/>
            </a:pPr>
            <a:r>
              <a:rPr lang="en-US" dirty="0" smtClean="0"/>
              <a:t>4 at center</a:t>
            </a:r>
          </a:p>
          <a:p>
            <a:pPr marL="1314450" lvl="2" indent="-514350" algn="just">
              <a:lnSpc>
                <a:spcPct val="90000"/>
              </a:lnSpc>
              <a:buAutoNum type="romanLcParenBoth"/>
            </a:pPr>
            <a:r>
              <a:rPr lang="en-US" dirty="0" smtClean="0"/>
              <a:t>8 at center</a:t>
            </a:r>
            <a:endParaRPr lang="en-US" dirty="0"/>
          </a:p>
        </p:txBody>
      </p:sp>
      <p:sp>
        <p:nvSpPr>
          <p:cNvPr id="253956" name="Text Box 4"/>
          <p:cNvSpPr txBox="1">
            <a:spLocks noChangeArrowheads="1"/>
          </p:cNvSpPr>
          <p:nvPr/>
        </p:nvSpPr>
        <p:spPr bwMode="auto">
          <a:xfrm>
            <a:off x="2749055" y="423864"/>
            <a:ext cx="7800533" cy="1015663"/>
          </a:xfrm>
          <a:prstGeom prst="rect">
            <a:avLst/>
          </a:prstGeom>
          <a:noFill/>
          <a:ln w="9525">
            <a:noFill/>
            <a:miter lim="800000"/>
            <a:headEnd/>
            <a:tailEnd/>
          </a:ln>
          <a:effectLst>
            <a:outerShdw dist="35921" dir="2700000" algn="ctr" rotWithShape="0">
              <a:schemeClr val="folHlink"/>
            </a:outerShdw>
          </a:effectLst>
        </p:spPr>
        <p:txBody>
          <a:bodyPr wrap="none">
            <a:spAutoFit/>
          </a:bodyPr>
          <a:lstStyle/>
          <a:p>
            <a:pPr algn="ctr"/>
            <a:r>
              <a:rPr lang="en-US" altLang="zh-TW" sz="3200" dirty="0">
                <a:solidFill>
                  <a:srgbClr val="FF0000"/>
                </a:solidFill>
                <a:ea typeface="新細明體" pitchFamily="18" charset="-120"/>
              </a:rPr>
              <a:t># Use of Second Derivatives for Enhancement</a:t>
            </a:r>
          </a:p>
          <a:p>
            <a:pPr algn="ctr"/>
            <a:r>
              <a:rPr lang="en-US" altLang="zh-TW" sz="2800" dirty="0">
                <a:solidFill>
                  <a:srgbClr val="FF0000"/>
                </a:solidFill>
                <a:ea typeface="新細明體" pitchFamily="18" charset="-120"/>
              </a:rPr>
              <a:t>(The </a:t>
            </a:r>
            <a:r>
              <a:rPr lang="en-US" altLang="zh-TW" sz="2800" dirty="0" err="1">
                <a:solidFill>
                  <a:srgbClr val="FF0000"/>
                </a:solidFill>
                <a:ea typeface="新細明體" pitchFamily="18" charset="-120"/>
              </a:rPr>
              <a:t>Laplacian</a:t>
            </a:r>
            <a:r>
              <a:rPr lang="en-US" altLang="zh-TW" sz="2800" dirty="0">
                <a:solidFill>
                  <a:srgbClr val="FF0000"/>
                </a:solidFill>
                <a:ea typeface="新細明體" pitchFamily="18" charset="-120"/>
              </a:rPr>
              <a: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IP-2E-book-presentations-template.pot">
  <a:themeElements>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P-2E-book-presentations-template.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IP-2E-book-presentations-template.po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P-2E-book-presentations-template.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P-2E-book-presentations-template.po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P-2E-book-presentations-template.po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P-2E-book-presentations-template.po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P-2E-book-presentations-template.po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P-2E-book-presentations-template.po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D:\Program Files\Microsoft Office\Templates\DIP-2E-book-presentations-template.pot</Template>
  <TotalTime>28848</TotalTime>
  <Words>6546</Words>
  <Application>Microsoft Office PowerPoint</Application>
  <PresentationFormat>Widescreen</PresentationFormat>
  <Paragraphs>1606</Paragraphs>
  <Slides>112</Slides>
  <Notes>53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112</vt:i4>
      </vt:variant>
    </vt:vector>
  </HeadingPairs>
  <TitlesOfParts>
    <vt:vector size="126" baseType="lpstr">
      <vt:lpstr>Times New Roman</vt:lpstr>
      <vt:lpstr>Tahoma</vt:lpstr>
      <vt:lpstr>Symbol</vt:lpstr>
      <vt:lpstr>Mathematica3</vt:lpstr>
      <vt:lpstr>Arial</vt:lpstr>
      <vt:lpstr>Mathematica1</vt:lpstr>
      <vt:lpstr>宋体</vt:lpstr>
      <vt:lpstr>MS PGothic</vt:lpstr>
      <vt:lpstr>新細明體</vt:lpstr>
      <vt:lpstr>Courier New</vt:lpstr>
      <vt:lpstr>Arial Unicode MS</vt:lpstr>
      <vt:lpstr>DIP-2E-book-presentations-template.pot</vt:lpstr>
      <vt:lpstr>Equation</vt:lpstr>
      <vt:lpstr>方程式</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Gonzalez</dc:creator>
  <cp:lastModifiedBy>Dr. Allah Bakhsh</cp:lastModifiedBy>
  <cp:revision>582</cp:revision>
  <dcterms:created xsi:type="dcterms:W3CDTF">2001-12-06T17:51:11Z</dcterms:created>
  <dcterms:modified xsi:type="dcterms:W3CDTF">2019-10-15T04:32:57Z</dcterms:modified>
</cp:coreProperties>
</file>